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8" r:id="rId3"/>
    <p:sldId id="259" r:id="rId4"/>
    <p:sldId id="257" r:id="rId5"/>
    <p:sldId id="260" r:id="rId6"/>
    <p:sldId id="261" r:id="rId7"/>
    <p:sldId id="290" r:id="rId8"/>
    <p:sldId id="296" r:id="rId9"/>
    <p:sldId id="286" r:id="rId10"/>
    <p:sldId id="298" r:id="rId11"/>
    <p:sldId id="297" r:id="rId12"/>
    <p:sldId id="291" r:id="rId13"/>
    <p:sldId id="267" r:id="rId14"/>
    <p:sldId id="268" r:id="rId15"/>
    <p:sldId id="269" r:id="rId16"/>
    <p:sldId id="270" r:id="rId17"/>
    <p:sldId id="271" r:id="rId18"/>
    <p:sldId id="288" r:id="rId19"/>
    <p:sldId id="272" r:id="rId20"/>
    <p:sldId id="273" r:id="rId21"/>
    <p:sldId id="287" r:id="rId22"/>
    <p:sldId id="293" r:id="rId23"/>
    <p:sldId id="299" r:id="rId24"/>
    <p:sldId id="292" r:id="rId25"/>
    <p:sldId id="274" r:id="rId26"/>
    <p:sldId id="277" r:id="rId27"/>
    <p:sldId id="279" r:id="rId28"/>
    <p:sldId id="278" r:id="rId29"/>
    <p:sldId id="275" r:id="rId30"/>
    <p:sldId id="276" r:id="rId31"/>
    <p:sldId id="280" r:id="rId32"/>
    <p:sldId id="294" r:id="rId33"/>
    <p:sldId id="295" r:id="rId34"/>
    <p:sldId id="300" r:id="rId35"/>
    <p:sldId id="301" r:id="rId36"/>
    <p:sldId id="302" r:id="rId37"/>
    <p:sldId id="316" r:id="rId38"/>
    <p:sldId id="317" r:id="rId39"/>
    <p:sldId id="315" r:id="rId40"/>
    <p:sldId id="303" r:id="rId41"/>
    <p:sldId id="304" r:id="rId42"/>
    <p:sldId id="306" r:id="rId43"/>
    <p:sldId id="305" r:id="rId44"/>
    <p:sldId id="307" r:id="rId45"/>
    <p:sldId id="308" r:id="rId46"/>
    <p:sldId id="309" r:id="rId47"/>
    <p:sldId id="318" r:id="rId48"/>
    <p:sldId id="319" r:id="rId49"/>
    <p:sldId id="320" r:id="rId50"/>
    <p:sldId id="310" r:id="rId51"/>
    <p:sldId id="311" r:id="rId52"/>
    <p:sldId id="312" r:id="rId53"/>
    <p:sldId id="313" r:id="rId54"/>
    <p:sldId id="314"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9112D-276D-4C2B-B1B2-B313E6B9F77D}" type="datetimeFigureOut">
              <a:rPr lang="zh-CN" altLang="en-US" smtClean="0"/>
              <a:t>2019/9/29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1D64B-FA4F-4085-BE46-E77CB6577D7C}" type="slidenum">
              <a:rPr lang="zh-CN" altLang="en-US" smtClean="0"/>
              <a:t>‹#›</a:t>
            </a:fld>
            <a:endParaRPr lang="zh-CN" altLang="en-US"/>
          </a:p>
        </p:txBody>
      </p:sp>
    </p:spTree>
    <p:extLst>
      <p:ext uri="{BB962C8B-B14F-4D97-AF65-F5344CB8AC3E}">
        <p14:creationId xmlns:p14="http://schemas.microsoft.com/office/powerpoint/2010/main" val="3003264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第一章  形式语言与自动机基础</a:t>
            </a:r>
          </a:p>
        </p:txBody>
      </p:sp>
      <p:sp>
        <p:nvSpPr>
          <p:cNvPr id="5" name="Rectangle 3"/>
          <p:cNvSpPr>
            <a:spLocks noGrp="1" noChangeArrowheads="1"/>
          </p:cNvSpPr>
          <p:nvPr>
            <p:ph type="dt" idx="1"/>
          </p:nvPr>
        </p:nvSpPr>
        <p:spPr>
          <a:ln/>
        </p:spPr>
        <p:txBody>
          <a:bodyPr/>
          <a:lstStyle/>
          <a:p>
            <a:fld id="{4C42A45B-9661-498F-9E4E-C993E5A1B56E}" type="datetime1">
              <a:rPr lang="zh-CN" altLang="en-US"/>
              <a:pPr/>
              <a:t>2019/9/29</a:t>
            </a:fld>
            <a:endParaRPr lang="en-US" altLang="zh-CN"/>
          </a:p>
        </p:txBody>
      </p:sp>
      <p:sp>
        <p:nvSpPr>
          <p:cNvPr id="7" name="Rectangle 7"/>
          <p:cNvSpPr>
            <a:spLocks noGrp="1" noChangeArrowheads="1"/>
          </p:cNvSpPr>
          <p:nvPr>
            <p:ph type="sldNum" sz="quarter" idx="5"/>
          </p:nvPr>
        </p:nvSpPr>
        <p:spPr>
          <a:ln/>
        </p:spPr>
        <p:txBody>
          <a:bodyPr/>
          <a:lstStyle/>
          <a:p>
            <a:fld id="{6ED276F9-4E40-4F3F-A09A-8ADFFDFC222B}" type="slidenum">
              <a:rPr lang="en-US" altLang="zh-CN"/>
              <a:pPr/>
              <a:t>2</a:t>
            </a:fld>
            <a:endParaRPr lang="en-US" altLang="zh-CN"/>
          </a:p>
        </p:txBody>
      </p:sp>
      <p:sp>
        <p:nvSpPr>
          <p:cNvPr id="199682" name="Rectangle 2"/>
          <p:cNvSpPr>
            <a:spLocks noGrp="1" noRot="1" noChangeAspect="1" noChangeArrowheads="1" noTextEdit="1"/>
          </p:cNvSpPr>
          <p:nvPr>
            <p:ph type="sldImg"/>
          </p:nvPr>
        </p:nvSpPr>
        <p:spPr>
          <a:xfrm>
            <a:off x="2752725" y="533400"/>
            <a:ext cx="4729163" cy="2660650"/>
          </a:xfrm>
          <a:ln/>
        </p:spPr>
      </p:sp>
      <p:sp>
        <p:nvSpPr>
          <p:cNvPr id="199683" name="Rectangle 3"/>
          <p:cNvSpPr>
            <a:spLocks noGrp="1" noChangeArrowheads="1"/>
          </p:cNvSpPr>
          <p:nvPr>
            <p:ph type="body" idx="1"/>
          </p:nvPr>
        </p:nvSpPr>
        <p:spPr/>
        <p:txBody>
          <a:bodyPr/>
          <a:lstStyle/>
          <a:p>
            <a:endParaRPr lang="zh-CN" altLang="zh-CN">
              <a:latin typeface="宋体" charset="-122"/>
            </a:endParaRPr>
          </a:p>
        </p:txBody>
      </p:sp>
    </p:spTree>
    <p:extLst>
      <p:ext uri="{BB962C8B-B14F-4D97-AF65-F5344CB8AC3E}">
        <p14:creationId xmlns:p14="http://schemas.microsoft.com/office/powerpoint/2010/main" val="291844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第一章  形式语言与自动机基础</a:t>
            </a:r>
          </a:p>
        </p:txBody>
      </p:sp>
      <p:sp>
        <p:nvSpPr>
          <p:cNvPr id="5" name="Rectangle 3"/>
          <p:cNvSpPr>
            <a:spLocks noGrp="1" noChangeArrowheads="1"/>
          </p:cNvSpPr>
          <p:nvPr>
            <p:ph type="dt" idx="1"/>
          </p:nvPr>
        </p:nvSpPr>
        <p:spPr>
          <a:ln/>
        </p:spPr>
        <p:txBody>
          <a:bodyPr/>
          <a:lstStyle/>
          <a:p>
            <a:fld id="{91118BE6-CD49-49FD-84E0-3B7BC205DDBD}" type="datetime1">
              <a:rPr lang="zh-CN" altLang="en-US"/>
              <a:pPr/>
              <a:t>2019/9/29</a:t>
            </a:fld>
            <a:endParaRPr lang="en-US" altLang="zh-CN"/>
          </a:p>
        </p:txBody>
      </p:sp>
      <p:sp>
        <p:nvSpPr>
          <p:cNvPr id="7" name="Rectangle 7"/>
          <p:cNvSpPr>
            <a:spLocks noGrp="1" noChangeArrowheads="1"/>
          </p:cNvSpPr>
          <p:nvPr>
            <p:ph type="sldNum" sz="quarter" idx="5"/>
          </p:nvPr>
        </p:nvSpPr>
        <p:spPr>
          <a:ln/>
        </p:spPr>
        <p:txBody>
          <a:bodyPr/>
          <a:lstStyle/>
          <a:p>
            <a:fld id="{76E24CB6-6FAB-46AE-8DE4-7E061A078ACD}" type="slidenum">
              <a:rPr lang="en-US" altLang="zh-CN"/>
              <a:pPr/>
              <a:t>3</a:t>
            </a:fld>
            <a:endParaRPr lang="en-US" altLang="zh-CN"/>
          </a:p>
        </p:txBody>
      </p:sp>
      <p:sp>
        <p:nvSpPr>
          <p:cNvPr id="201730" name="Rectangle 2"/>
          <p:cNvSpPr>
            <a:spLocks noGrp="1" noRot="1" noChangeAspect="1" noChangeArrowheads="1" noTextEdit="1"/>
          </p:cNvSpPr>
          <p:nvPr>
            <p:ph type="sldImg"/>
          </p:nvPr>
        </p:nvSpPr>
        <p:spPr>
          <a:xfrm>
            <a:off x="2752725" y="533400"/>
            <a:ext cx="4729163" cy="2660650"/>
          </a:xfrm>
          <a:ln/>
        </p:spPr>
      </p:sp>
      <p:sp>
        <p:nvSpPr>
          <p:cNvPr id="201731" name="Rectangle 3"/>
          <p:cNvSpPr>
            <a:spLocks noGrp="1" noChangeArrowheads="1"/>
          </p:cNvSpPr>
          <p:nvPr>
            <p:ph type="body" idx="1"/>
          </p:nvPr>
        </p:nvSpPr>
        <p:spPr/>
        <p:txBody>
          <a:bodyPr/>
          <a:lstStyle/>
          <a:p>
            <a:endParaRPr lang="zh-CN" altLang="zh-CN">
              <a:latin typeface="宋体" charset="-122"/>
            </a:endParaRPr>
          </a:p>
        </p:txBody>
      </p:sp>
    </p:spTree>
    <p:extLst>
      <p:ext uri="{BB962C8B-B14F-4D97-AF65-F5344CB8AC3E}">
        <p14:creationId xmlns:p14="http://schemas.microsoft.com/office/powerpoint/2010/main" val="3388678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第一章  形式语言与自动机基础</a:t>
            </a:r>
          </a:p>
        </p:txBody>
      </p:sp>
      <p:sp>
        <p:nvSpPr>
          <p:cNvPr id="5" name="Rectangle 3"/>
          <p:cNvSpPr>
            <a:spLocks noGrp="1" noChangeArrowheads="1"/>
          </p:cNvSpPr>
          <p:nvPr>
            <p:ph type="dt" idx="1"/>
          </p:nvPr>
        </p:nvSpPr>
        <p:spPr>
          <a:ln/>
        </p:spPr>
        <p:txBody>
          <a:bodyPr/>
          <a:lstStyle/>
          <a:p>
            <a:fld id="{634C9006-5841-4215-958C-F61851646322}" type="datetime1">
              <a:rPr lang="zh-CN" altLang="en-US"/>
              <a:pPr/>
              <a:t>2019/9/29</a:t>
            </a:fld>
            <a:endParaRPr lang="en-US" altLang="zh-CN"/>
          </a:p>
        </p:txBody>
      </p:sp>
      <p:sp>
        <p:nvSpPr>
          <p:cNvPr id="7" name="Rectangle 7"/>
          <p:cNvSpPr>
            <a:spLocks noGrp="1" noChangeArrowheads="1"/>
          </p:cNvSpPr>
          <p:nvPr>
            <p:ph type="sldNum" sz="quarter" idx="5"/>
          </p:nvPr>
        </p:nvSpPr>
        <p:spPr>
          <a:ln/>
        </p:spPr>
        <p:txBody>
          <a:bodyPr/>
          <a:lstStyle/>
          <a:p>
            <a:fld id="{B906FED5-3766-4773-B56A-DB29A668314B}" type="slidenum">
              <a:rPr lang="en-US" altLang="zh-CN"/>
              <a:pPr/>
              <a:t>14</a:t>
            </a:fld>
            <a:endParaRPr lang="en-US" altLang="zh-CN"/>
          </a:p>
        </p:txBody>
      </p:sp>
      <p:sp>
        <p:nvSpPr>
          <p:cNvPr id="253954" name="Rectangle 2"/>
          <p:cNvSpPr>
            <a:spLocks noGrp="1" noRot="1" noChangeAspect="1" noChangeArrowheads="1" noTextEdit="1"/>
          </p:cNvSpPr>
          <p:nvPr>
            <p:ph type="sldImg"/>
          </p:nvPr>
        </p:nvSpPr>
        <p:spPr>
          <a:xfrm>
            <a:off x="2752725" y="533400"/>
            <a:ext cx="4729163" cy="2660650"/>
          </a:xfrm>
          <a:ln/>
        </p:spPr>
      </p:sp>
      <p:sp>
        <p:nvSpPr>
          <p:cNvPr id="253955" name="Rectangle 3"/>
          <p:cNvSpPr>
            <a:spLocks noGrp="1" noChangeArrowheads="1"/>
          </p:cNvSpPr>
          <p:nvPr>
            <p:ph type="body" idx="1"/>
          </p:nvPr>
        </p:nvSpPr>
        <p:spPr/>
        <p:txBody>
          <a:bodyPr/>
          <a:lstStyle/>
          <a:p>
            <a:endParaRPr lang="zh-CN" altLang="zh-CN">
              <a:latin typeface="宋体" charset="-122"/>
            </a:endParaRPr>
          </a:p>
        </p:txBody>
      </p:sp>
    </p:spTree>
    <p:extLst>
      <p:ext uri="{BB962C8B-B14F-4D97-AF65-F5344CB8AC3E}">
        <p14:creationId xmlns:p14="http://schemas.microsoft.com/office/powerpoint/2010/main" val="2803420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第一章  形式语言与自动机基础</a:t>
            </a:r>
          </a:p>
        </p:txBody>
      </p:sp>
      <p:sp>
        <p:nvSpPr>
          <p:cNvPr id="5" name="Rectangle 3"/>
          <p:cNvSpPr>
            <a:spLocks noGrp="1" noChangeArrowheads="1"/>
          </p:cNvSpPr>
          <p:nvPr>
            <p:ph type="dt" idx="1"/>
          </p:nvPr>
        </p:nvSpPr>
        <p:spPr>
          <a:ln/>
        </p:spPr>
        <p:txBody>
          <a:bodyPr/>
          <a:lstStyle/>
          <a:p>
            <a:fld id="{53D46A66-4750-43FC-8ED7-D4B16F235523}" type="datetime1">
              <a:rPr lang="zh-CN" altLang="en-US"/>
              <a:pPr/>
              <a:t>2019/9/29</a:t>
            </a:fld>
            <a:endParaRPr lang="en-US" altLang="zh-CN"/>
          </a:p>
        </p:txBody>
      </p:sp>
      <p:sp>
        <p:nvSpPr>
          <p:cNvPr id="7" name="Rectangle 7"/>
          <p:cNvSpPr>
            <a:spLocks noGrp="1" noChangeArrowheads="1"/>
          </p:cNvSpPr>
          <p:nvPr>
            <p:ph type="sldNum" sz="quarter" idx="5"/>
          </p:nvPr>
        </p:nvSpPr>
        <p:spPr>
          <a:ln/>
        </p:spPr>
        <p:txBody>
          <a:bodyPr/>
          <a:lstStyle/>
          <a:p>
            <a:fld id="{0D2E124B-24A0-4D27-960B-B1B6EC3CF162}" type="slidenum">
              <a:rPr lang="en-US" altLang="zh-CN"/>
              <a:pPr/>
              <a:t>15</a:t>
            </a:fld>
            <a:endParaRPr lang="en-US" altLang="zh-CN"/>
          </a:p>
        </p:txBody>
      </p:sp>
      <p:sp>
        <p:nvSpPr>
          <p:cNvPr id="262146" name="Rectangle 2"/>
          <p:cNvSpPr>
            <a:spLocks noGrp="1" noRot="1" noChangeAspect="1" noChangeArrowheads="1" noTextEdit="1"/>
          </p:cNvSpPr>
          <p:nvPr>
            <p:ph type="sldImg"/>
          </p:nvPr>
        </p:nvSpPr>
        <p:spPr>
          <a:xfrm>
            <a:off x="2752725" y="533400"/>
            <a:ext cx="4729163" cy="2660650"/>
          </a:xfrm>
          <a:ln/>
        </p:spPr>
      </p:sp>
      <p:sp>
        <p:nvSpPr>
          <p:cNvPr id="262147" name="Rectangle 3"/>
          <p:cNvSpPr>
            <a:spLocks noGrp="1" noChangeArrowheads="1"/>
          </p:cNvSpPr>
          <p:nvPr>
            <p:ph type="body" idx="1"/>
          </p:nvPr>
        </p:nvSpPr>
        <p:spPr/>
        <p:txBody>
          <a:bodyPr/>
          <a:lstStyle/>
          <a:p>
            <a:endParaRPr lang="zh-CN" altLang="zh-CN">
              <a:latin typeface="宋体" charset="-122"/>
            </a:endParaRPr>
          </a:p>
        </p:txBody>
      </p:sp>
    </p:spTree>
    <p:extLst>
      <p:ext uri="{BB962C8B-B14F-4D97-AF65-F5344CB8AC3E}">
        <p14:creationId xmlns:p14="http://schemas.microsoft.com/office/powerpoint/2010/main" val="3205163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第一章  形式语言与自动机基础</a:t>
            </a:r>
          </a:p>
        </p:txBody>
      </p:sp>
      <p:sp>
        <p:nvSpPr>
          <p:cNvPr id="5" name="Rectangle 3"/>
          <p:cNvSpPr>
            <a:spLocks noGrp="1" noChangeArrowheads="1"/>
          </p:cNvSpPr>
          <p:nvPr>
            <p:ph type="dt" idx="1"/>
          </p:nvPr>
        </p:nvSpPr>
        <p:spPr>
          <a:ln/>
        </p:spPr>
        <p:txBody>
          <a:bodyPr/>
          <a:lstStyle/>
          <a:p>
            <a:fld id="{9AD21579-EBC4-4B05-B95F-4AFA4A8DF1B0}" type="datetime1">
              <a:rPr lang="zh-CN" altLang="en-US"/>
              <a:pPr/>
              <a:t>2019/9/29</a:t>
            </a:fld>
            <a:endParaRPr lang="en-US" altLang="zh-CN"/>
          </a:p>
        </p:txBody>
      </p:sp>
      <p:sp>
        <p:nvSpPr>
          <p:cNvPr id="7" name="Rectangle 7"/>
          <p:cNvSpPr>
            <a:spLocks noGrp="1" noChangeArrowheads="1"/>
          </p:cNvSpPr>
          <p:nvPr>
            <p:ph type="sldNum" sz="quarter" idx="5"/>
          </p:nvPr>
        </p:nvSpPr>
        <p:spPr>
          <a:ln/>
        </p:spPr>
        <p:txBody>
          <a:bodyPr/>
          <a:lstStyle/>
          <a:p>
            <a:fld id="{593015AD-CFDC-450D-A2B7-DDD6FA5D52AD}" type="slidenum">
              <a:rPr lang="en-US" altLang="zh-CN"/>
              <a:pPr/>
              <a:t>26</a:t>
            </a:fld>
            <a:endParaRPr lang="en-US" altLang="zh-CN"/>
          </a:p>
        </p:txBody>
      </p:sp>
      <p:sp>
        <p:nvSpPr>
          <p:cNvPr id="302082" name="Rectangle 2"/>
          <p:cNvSpPr>
            <a:spLocks noGrp="1" noRot="1" noChangeAspect="1" noChangeArrowheads="1" noTextEdit="1"/>
          </p:cNvSpPr>
          <p:nvPr>
            <p:ph type="sldImg"/>
          </p:nvPr>
        </p:nvSpPr>
        <p:spPr>
          <a:xfrm>
            <a:off x="2752725" y="533400"/>
            <a:ext cx="4729163" cy="2660650"/>
          </a:xfrm>
          <a:ln/>
        </p:spPr>
      </p:sp>
      <p:sp>
        <p:nvSpPr>
          <p:cNvPr id="302083" name="Rectangle 3"/>
          <p:cNvSpPr>
            <a:spLocks noGrp="1" noChangeArrowheads="1"/>
          </p:cNvSpPr>
          <p:nvPr>
            <p:ph type="body" idx="1"/>
          </p:nvPr>
        </p:nvSpPr>
        <p:spPr/>
        <p:txBody>
          <a:bodyPr/>
          <a:lstStyle/>
          <a:p>
            <a:endParaRPr lang="zh-CN" altLang="zh-CN">
              <a:latin typeface="宋体" charset="-122"/>
            </a:endParaRPr>
          </a:p>
        </p:txBody>
      </p:sp>
    </p:spTree>
    <p:extLst>
      <p:ext uri="{BB962C8B-B14F-4D97-AF65-F5344CB8AC3E}">
        <p14:creationId xmlns:p14="http://schemas.microsoft.com/office/powerpoint/2010/main" val="1052321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第一章  形式语言与自动机基础</a:t>
            </a:r>
          </a:p>
        </p:txBody>
      </p:sp>
      <p:sp>
        <p:nvSpPr>
          <p:cNvPr id="5" name="Rectangle 3"/>
          <p:cNvSpPr>
            <a:spLocks noGrp="1" noChangeArrowheads="1"/>
          </p:cNvSpPr>
          <p:nvPr>
            <p:ph type="dt" idx="1"/>
          </p:nvPr>
        </p:nvSpPr>
        <p:spPr>
          <a:ln/>
        </p:spPr>
        <p:txBody>
          <a:bodyPr/>
          <a:lstStyle/>
          <a:p>
            <a:fld id="{111A8DA1-0DA5-49C4-82B9-E48C07C2113B}" type="datetime1">
              <a:rPr lang="zh-CN" altLang="en-US"/>
              <a:pPr/>
              <a:t>2019/9/29</a:t>
            </a:fld>
            <a:endParaRPr lang="en-US" altLang="zh-CN"/>
          </a:p>
        </p:txBody>
      </p:sp>
      <p:sp>
        <p:nvSpPr>
          <p:cNvPr id="7" name="Rectangle 7"/>
          <p:cNvSpPr>
            <a:spLocks noGrp="1" noChangeArrowheads="1"/>
          </p:cNvSpPr>
          <p:nvPr>
            <p:ph type="sldNum" sz="quarter" idx="5"/>
          </p:nvPr>
        </p:nvSpPr>
        <p:spPr>
          <a:ln/>
        </p:spPr>
        <p:txBody>
          <a:bodyPr/>
          <a:lstStyle/>
          <a:p>
            <a:fld id="{00C0223C-DD8E-4537-98A1-C6EE82CF2F87}" type="slidenum">
              <a:rPr lang="en-US" altLang="zh-CN"/>
              <a:pPr/>
              <a:t>27</a:t>
            </a:fld>
            <a:endParaRPr lang="en-US" altLang="zh-CN"/>
          </a:p>
        </p:txBody>
      </p:sp>
      <p:sp>
        <p:nvSpPr>
          <p:cNvPr id="306178" name="Rectangle 2"/>
          <p:cNvSpPr>
            <a:spLocks noGrp="1" noRot="1" noChangeAspect="1" noChangeArrowheads="1" noTextEdit="1"/>
          </p:cNvSpPr>
          <p:nvPr>
            <p:ph type="sldImg"/>
          </p:nvPr>
        </p:nvSpPr>
        <p:spPr>
          <a:xfrm>
            <a:off x="2752725" y="533400"/>
            <a:ext cx="4729163" cy="2660650"/>
          </a:xfrm>
          <a:ln/>
        </p:spPr>
      </p:sp>
      <p:sp>
        <p:nvSpPr>
          <p:cNvPr id="306179" name="Rectangle 3"/>
          <p:cNvSpPr>
            <a:spLocks noGrp="1" noChangeArrowheads="1"/>
          </p:cNvSpPr>
          <p:nvPr>
            <p:ph type="body" idx="1"/>
          </p:nvPr>
        </p:nvSpPr>
        <p:spPr/>
        <p:txBody>
          <a:bodyPr/>
          <a:lstStyle/>
          <a:p>
            <a:endParaRPr lang="zh-CN" altLang="zh-CN">
              <a:latin typeface="宋体" charset="-122"/>
            </a:endParaRPr>
          </a:p>
        </p:txBody>
      </p:sp>
    </p:spTree>
    <p:extLst>
      <p:ext uri="{BB962C8B-B14F-4D97-AF65-F5344CB8AC3E}">
        <p14:creationId xmlns:p14="http://schemas.microsoft.com/office/powerpoint/2010/main" val="84158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第一章  形式语言与自动机基础</a:t>
            </a:r>
          </a:p>
        </p:txBody>
      </p:sp>
      <p:sp>
        <p:nvSpPr>
          <p:cNvPr id="5" name="Rectangle 3"/>
          <p:cNvSpPr>
            <a:spLocks noGrp="1" noChangeArrowheads="1"/>
          </p:cNvSpPr>
          <p:nvPr>
            <p:ph type="dt" idx="1"/>
          </p:nvPr>
        </p:nvSpPr>
        <p:spPr>
          <a:ln/>
        </p:spPr>
        <p:txBody>
          <a:bodyPr/>
          <a:lstStyle/>
          <a:p>
            <a:fld id="{A1548DE3-F7C0-4D15-8EE8-762C3153073B}" type="datetime1">
              <a:rPr lang="zh-CN" altLang="en-US"/>
              <a:pPr/>
              <a:t>2019/9/29</a:t>
            </a:fld>
            <a:endParaRPr lang="en-US" altLang="zh-CN"/>
          </a:p>
        </p:txBody>
      </p:sp>
      <p:sp>
        <p:nvSpPr>
          <p:cNvPr id="7" name="Rectangle 7"/>
          <p:cNvSpPr>
            <a:spLocks noGrp="1" noChangeArrowheads="1"/>
          </p:cNvSpPr>
          <p:nvPr>
            <p:ph type="sldNum" sz="quarter" idx="5"/>
          </p:nvPr>
        </p:nvSpPr>
        <p:spPr>
          <a:ln/>
        </p:spPr>
        <p:txBody>
          <a:bodyPr/>
          <a:lstStyle/>
          <a:p>
            <a:fld id="{D7A940E5-F0E1-4C9D-B30C-10012180BA7F}" type="slidenum">
              <a:rPr lang="en-US" altLang="zh-CN"/>
              <a:pPr/>
              <a:t>28</a:t>
            </a:fld>
            <a:endParaRPr lang="en-US" altLang="zh-CN"/>
          </a:p>
        </p:txBody>
      </p:sp>
      <p:sp>
        <p:nvSpPr>
          <p:cNvPr id="304130" name="Rectangle 2"/>
          <p:cNvSpPr>
            <a:spLocks noGrp="1" noRot="1" noChangeAspect="1" noChangeArrowheads="1" noTextEdit="1"/>
          </p:cNvSpPr>
          <p:nvPr>
            <p:ph type="sldImg"/>
          </p:nvPr>
        </p:nvSpPr>
        <p:spPr>
          <a:xfrm>
            <a:off x="2752725" y="533400"/>
            <a:ext cx="4729163" cy="2660650"/>
          </a:xfrm>
          <a:ln/>
        </p:spPr>
      </p:sp>
      <p:sp>
        <p:nvSpPr>
          <p:cNvPr id="304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6634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第一章  形式语言与自动机基础</a:t>
            </a:r>
          </a:p>
        </p:txBody>
      </p:sp>
      <p:sp>
        <p:nvSpPr>
          <p:cNvPr id="5" name="Rectangle 3"/>
          <p:cNvSpPr>
            <a:spLocks noGrp="1" noChangeArrowheads="1"/>
          </p:cNvSpPr>
          <p:nvPr>
            <p:ph type="dt" idx="1"/>
          </p:nvPr>
        </p:nvSpPr>
        <p:spPr>
          <a:ln/>
        </p:spPr>
        <p:txBody>
          <a:bodyPr/>
          <a:lstStyle/>
          <a:p>
            <a:fld id="{3C602905-BBED-4110-89CA-60AAFEAC044E}" type="datetime1">
              <a:rPr lang="zh-CN" altLang="en-US"/>
              <a:pPr/>
              <a:t>2019/9/29</a:t>
            </a:fld>
            <a:endParaRPr lang="en-US" altLang="zh-CN"/>
          </a:p>
        </p:txBody>
      </p:sp>
      <p:sp>
        <p:nvSpPr>
          <p:cNvPr id="7" name="Rectangle 7"/>
          <p:cNvSpPr>
            <a:spLocks noGrp="1" noChangeArrowheads="1"/>
          </p:cNvSpPr>
          <p:nvPr>
            <p:ph type="sldNum" sz="quarter" idx="5"/>
          </p:nvPr>
        </p:nvSpPr>
        <p:spPr>
          <a:ln/>
        </p:spPr>
        <p:txBody>
          <a:bodyPr/>
          <a:lstStyle/>
          <a:p>
            <a:fld id="{20BEE338-AF07-4D68-BF81-6CA4EE9B1267}" type="slidenum">
              <a:rPr lang="en-US" altLang="zh-CN"/>
              <a:pPr/>
              <a:t>31</a:t>
            </a:fld>
            <a:endParaRPr lang="en-US" altLang="zh-CN"/>
          </a:p>
        </p:txBody>
      </p:sp>
      <p:sp>
        <p:nvSpPr>
          <p:cNvPr id="308226" name="Rectangle 2"/>
          <p:cNvSpPr>
            <a:spLocks noGrp="1" noRot="1" noChangeAspect="1" noChangeArrowheads="1" noTextEdit="1"/>
          </p:cNvSpPr>
          <p:nvPr>
            <p:ph type="sldImg"/>
          </p:nvPr>
        </p:nvSpPr>
        <p:spPr>
          <a:xfrm>
            <a:off x="2752725" y="533400"/>
            <a:ext cx="4729163" cy="2660650"/>
          </a:xfrm>
          <a:ln/>
        </p:spPr>
      </p:sp>
      <p:sp>
        <p:nvSpPr>
          <p:cNvPr id="308227" name="Rectangle 3"/>
          <p:cNvSpPr>
            <a:spLocks noGrp="1" noChangeArrowheads="1"/>
          </p:cNvSpPr>
          <p:nvPr>
            <p:ph type="body" idx="1"/>
          </p:nvPr>
        </p:nvSpPr>
        <p:spPr/>
        <p:txBody>
          <a:bodyPr/>
          <a:lstStyle/>
          <a:p>
            <a:endParaRPr lang="zh-CN" altLang="zh-CN">
              <a:latin typeface="宋体" charset="-122"/>
            </a:endParaRPr>
          </a:p>
        </p:txBody>
      </p:sp>
    </p:spTree>
    <p:extLst>
      <p:ext uri="{BB962C8B-B14F-4D97-AF65-F5344CB8AC3E}">
        <p14:creationId xmlns:p14="http://schemas.microsoft.com/office/powerpoint/2010/main" val="1540341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第一章  形式语言与自动机基础</a:t>
            </a:r>
          </a:p>
        </p:txBody>
      </p:sp>
      <p:sp>
        <p:nvSpPr>
          <p:cNvPr id="5" name="Rectangle 3"/>
          <p:cNvSpPr>
            <a:spLocks noGrp="1" noChangeArrowheads="1"/>
          </p:cNvSpPr>
          <p:nvPr>
            <p:ph type="dt" idx="1"/>
          </p:nvPr>
        </p:nvSpPr>
        <p:spPr>
          <a:ln/>
        </p:spPr>
        <p:txBody>
          <a:bodyPr/>
          <a:lstStyle/>
          <a:p>
            <a:fld id="{529ACF98-D867-487B-9103-890F41E6582B}" type="datetime1">
              <a:rPr lang="zh-CN" altLang="en-US"/>
              <a:pPr/>
              <a:t>2019/9/29</a:t>
            </a:fld>
            <a:endParaRPr lang="en-US" altLang="zh-CN"/>
          </a:p>
        </p:txBody>
      </p:sp>
      <p:sp>
        <p:nvSpPr>
          <p:cNvPr id="7" name="Rectangle 7"/>
          <p:cNvSpPr>
            <a:spLocks noGrp="1" noChangeArrowheads="1"/>
          </p:cNvSpPr>
          <p:nvPr>
            <p:ph type="sldNum" sz="quarter" idx="5"/>
          </p:nvPr>
        </p:nvSpPr>
        <p:spPr>
          <a:ln/>
        </p:spPr>
        <p:txBody>
          <a:bodyPr/>
          <a:lstStyle/>
          <a:p>
            <a:fld id="{6D92A3ED-F577-45BC-A09C-CF96E2BB7787}" type="slidenum">
              <a:rPr lang="en-US" altLang="zh-CN"/>
              <a:pPr/>
              <a:t>49</a:t>
            </a:fld>
            <a:endParaRPr lang="en-US" altLang="zh-CN"/>
          </a:p>
        </p:txBody>
      </p:sp>
      <p:sp>
        <p:nvSpPr>
          <p:cNvPr id="347138" name="Rectangle 2"/>
          <p:cNvSpPr>
            <a:spLocks noGrp="1" noRot="1" noChangeAspect="1" noChangeArrowheads="1" noTextEdit="1"/>
          </p:cNvSpPr>
          <p:nvPr>
            <p:ph type="sldImg"/>
          </p:nvPr>
        </p:nvSpPr>
        <p:spPr>
          <a:xfrm>
            <a:off x="2752725" y="533400"/>
            <a:ext cx="4729163" cy="2660650"/>
          </a:xfrm>
          <a:ln/>
        </p:spPr>
      </p:sp>
      <p:sp>
        <p:nvSpPr>
          <p:cNvPr id="347139" name="Rectangle 3"/>
          <p:cNvSpPr>
            <a:spLocks noGrp="1" noChangeArrowheads="1"/>
          </p:cNvSpPr>
          <p:nvPr>
            <p:ph type="body" idx="1"/>
          </p:nvPr>
        </p:nvSpPr>
        <p:spPr/>
        <p:txBody>
          <a:bodyPr/>
          <a:lstStyle/>
          <a:p>
            <a:endParaRPr lang="zh-CN" altLang="zh-CN">
              <a:latin typeface="宋体" charset="-122"/>
            </a:endParaRPr>
          </a:p>
        </p:txBody>
      </p:sp>
    </p:spTree>
    <p:extLst>
      <p:ext uri="{BB962C8B-B14F-4D97-AF65-F5344CB8AC3E}">
        <p14:creationId xmlns:p14="http://schemas.microsoft.com/office/powerpoint/2010/main" val="382915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2402994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2972472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320737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343443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3053063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358628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1741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4183239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409651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3490941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F6D9283-5ED8-42B7-8E81-F2CA91915B12}" type="datetimeFigureOut">
              <a:rPr lang="zh-CN" altLang="en-US" smtClean="0"/>
              <a:t>2019/9/29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1773996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D9283-5ED8-42B7-8E81-F2CA91915B12}" type="datetimeFigureOut">
              <a:rPr lang="zh-CN" altLang="en-US" smtClean="0"/>
              <a:t>2019/9/29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98FF9A-9957-4231-9856-F26B79B0BCDF}" type="slidenum">
              <a:rPr lang="zh-CN" altLang="en-US" smtClean="0"/>
              <a:t>‹#›</a:t>
            </a:fld>
            <a:endParaRPr lang="zh-CN" altLang="en-US"/>
          </a:p>
        </p:txBody>
      </p:sp>
    </p:spTree>
    <p:extLst>
      <p:ext uri="{BB962C8B-B14F-4D97-AF65-F5344CB8AC3E}">
        <p14:creationId xmlns:p14="http://schemas.microsoft.com/office/powerpoint/2010/main" val="2262200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复习</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783524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15214" y="159893"/>
            <a:ext cx="9538840" cy="6269342"/>
          </a:xfrm>
          <a:prstGeom prst="rect">
            <a:avLst/>
          </a:prstGeom>
        </p:spPr>
      </p:pic>
    </p:spTree>
    <p:extLst>
      <p:ext uri="{BB962C8B-B14F-4D97-AF65-F5344CB8AC3E}">
        <p14:creationId xmlns:p14="http://schemas.microsoft.com/office/powerpoint/2010/main" val="1370888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2900" y="124665"/>
            <a:ext cx="11708423" cy="6443189"/>
          </a:xfrm>
          <a:prstGeom prst="rect">
            <a:avLst/>
          </a:prstGeom>
        </p:spPr>
      </p:pic>
    </p:spTree>
    <p:extLst>
      <p:ext uri="{BB962C8B-B14F-4D97-AF65-F5344CB8AC3E}">
        <p14:creationId xmlns:p14="http://schemas.microsoft.com/office/powerpoint/2010/main" val="38555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5413" y="1283793"/>
            <a:ext cx="12065887" cy="2974442"/>
          </a:xfrm>
          <a:prstGeom prst="rect">
            <a:avLst/>
          </a:prstGeom>
        </p:spPr>
      </p:pic>
      <p:sp>
        <p:nvSpPr>
          <p:cNvPr id="6" name="文本框 5"/>
          <p:cNvSpPr txBox="1"/>
          <p:nvPr/>
        </p:nvSpPr>
        <p:spPr>
          <a:xfrm>
            <a:off x="5918947" y="2771014"/>
            <a:ext cx="4404946" cy="369332"/>
          </a:xfrm>
          <a:prstGeom prst="rect">
            <a:avLst/>
          </a:prstGeom>
          <a:noFill/>
        </p:spPr>
        <p:txBody>
          <a:bodyPr wrap="square" rtlCol="0">
            <a:spAutoFit/>
          </a:bodyPr>
          <a:lstStyle/>
          <a:p>
            <a:r>
              <a:rPr lang="zh-CN" altLang="en-US" dirty="0"/>
              <a:t>无法终结！！！</a:t>
            </a:r>
          </a:p>
        </p:txBody>
      </p:sp>
    </p:spTree>
    <p:extLst>
      <p:ext uri="{BB962C8B-B14F-4D97-AF65-F5344CB8AC3E}">
        <p14:creationId xmlns:p14="http://schemas.microsoft.com/office/powerpoint/2010/main" val="3262691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zh-CN" altLang="en-US" dirty="0">
                <a:latin typeface="宋体" charset="-122"/>
              </a:rPr>
              <a:t>二、有限自动机</a:t>
            </a:r>
          </a:p>
        </p:txBody>
      </p:sp>
      <p:sp>
        <p:nvSpPr>
          <p:cNvPr id="251907" name="Rectangle 3"/>
          <p:cNvSpPr>
            <a:spLocks noGrp="1" noChangeArrowheads="1"/>
          </p:cNvSpPr>
          <p:nvPr>
            <p:ph type="body" idx="1"/>
          </p:nvPr>
        </p:nvSpPr>
        <p:spPr/>
        <p:txBody>
          <a:bodyPr/>
          <a:lstStyle/>
          <a:p>
            <a:pPr>
              <a:buFont typeface="Monotype Sorts" pitchFamily="2" charset="2"/>
              <a:buNone/>
            </a:pPr>
            <a:r>
              <a:rPr lang="en-US" altLang="zh-CN" dirty="0">
                <a:latin typeface="宋体" charset="-122"/>
              </a:rPr>
              <a:t>1. </a:t>
            </a:r>
            <a:r>
              <a:rPr lang="zh-CN" altLang="en-US" dirty="0">
                <a:latin typeface="宋体" charset="-122"/>
              </a:rPr>
              <a:t>确定的有限自动机（</a:t>
            </a:r>
            <a:r>
              <a:rPr lang="en-US" altLang="zh-CN" dirty="0">
                <a:latin typeface="宋体" charset="-122"/>
              </a:rPr>
              <a:t>DFA</a:t>
            </a:r>
            <a:r>
              <a:rPr lang="zh-CN" altLang="en-US" dirty="0">
                <a:latin typeface="宋体" charset="-122"/>
              </a:rPr>
              <a:t>）</a:t>
            </a:r>
          </a:p>
          <a:p>
            <a:pPr>
              <a:buFont typeface="Monotype Sorts" pitchFamily="2" charset="2"/>
              <a:buNone/>
            </a:pPr>
            <a:r>
              <a:rPr lang="en-US" altLang="zh-CN" dirty="0">
                <a:latin typeface="宋体" charset="-122"/>
              </a:rPr>
              <a:t>2. </a:t>
            </a:r>
            <a:r>
              <a:rPr lang="zh-CN" altLang="en-US" dirty="0">
                <a:latin typeface="宋体" charset="-122"/>
              </a:rPr>
              <a:t>非确定的有限自动机（</a:t>
            </a:r>
            <a:r>
              <a:rPr lang="en-US" altLang="zh-CN" dirty="0">
                <a:latin typeface="宋体" charset="-122"/>
              </a:rPr>
              <a:t>NFA</a:t>
            </a:r>
            <a:r>
              <a:rPr lang="zh-CN" altLang="en-US" dirty="0">
                <a:latin typeface="宋体" charset="-122"/>
              </a:rPr>
              <a:t>）</a:t>
            </a:r>
          </a:p>
          <a:p>
            <a:pPr>
              <a:buFont typeface="Monotype Sorts" pitchFamily="2" charset="2"/>
              <a:buNone/>
            </a:pPr>
            <a:r>
              <a:rPr lang="en-US" altLang="zh-CN" dirty="0">
                <a:latin typeface="宋体" charset="-122"/>
              </a:rPr>
              <a:t>3. </a:t>
            </a:r>
            <a:r>
              <a:rPr lang="zh-CN" altLang="en-US" dirty="0">
                <a:latin typeface="宋体" charset="-122"/>
              </a:rPr>
              <a:t>具有</a:t>
            </a:r>
            <a:r>
              <a:rPr lang="zh-CN" altLang="en-US" dirty="0">
                <a:latin typeface="宋体" charset="-122"/>
                <a:sym typeface="Symbol" pitchFamily="18" charset="2"/>
              </a:rPr>
              <a:t></a:t>
            </a:r>
            <a:r>
              <a:rPr lang="en-US" altLang="zh-CN" dirty="0">
                <a:latin typeface="宋体" charset="-122"/>
              </a:rPr>
              <a:t>-</a:t>
            </a:r>
            <a:r>
              <a:rPr lang="zh-CN" altLang="en-US" dirty="0">
                <a:latin typeface="宋体" charset="-122"/>
              </a:rPr>
              <a:t>转移的非确定的有限自动机</a:t>
            </a:r>
          </a:p>
          <a:p>
            <a:pPr>
              <a:buFont typeface="Monotype Sorts" pitchFamily="2" charset="2"/>
              <a:buNone/>
            </a:pPr>
            <a:endParaRPr lang="zh-CN" altLang="zh-CN" dirty="0">
              <a:latin typeface="宋体" charset="-122"/>
            </a:endParaRPr>
          </a:p>
        </p:txBody>
      </p:sp>
      <p:sp>
        <p:nvSpPr>
          <p:cNvPr id="2" name="灯片编号占位符 1"/>
          <p:cNvSpPr>
            <a:spLocks noGrp="1"/>
          </p:cNvSpPr>
          <p:nvPr>
            <p:ph type="sldNum" sz="quarter" idx="10"/>
          </p:nvPr>
        </p:nvSpPr>
        <p:spPr/>
        <p:txBody>
          <a:bodyPr/>
          <a:lstStyle/>
          <a:p>
            <a:fld id="{53D5C0A6-204F-44E2-BC2D-888719E44444}" type="slidenum">
              <a:rPr lang="en-US" altLang="zh-CN" smtClean="0"/>
              <a:pPr/>
              <a:t>13</a:t>
            </a:fld>
            <a:endParaRPr lang="en-US" altLang="zh-CN"/>
          </a:p>
        </p:txBody>
      </p:sp>
    </p:spTree>
    <p:extLst>
      <p:ext uri="{BB962C8B-B14F-4D97-AF65-F5344CB8AC3E}">
        <p14:creationId xmlns:p14="http://schemas.microsoft.com/office/powerpoint/2010/main" val="4195337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1907"/>
                                        </p:tgtEl>
                                        <p:attrNameLst>
                                          <p:attrName>style.visibility</p:attrName>
                                        </p:attrNameLst>
                                      </p:cBhvr>
                                      <p:to>
                                        <p:strVal val="visible"/>
                                      </p:to>
                                    </p:set>
                                    <p:animEffect transition="in" filter="wipe(up)">
                                      <p:cBhvr>
                                        <p:cTn id="7" dur="500"/>
                                        <p:tgtEl>
                                          <p:spTgt spid="251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231531" y="268336"/>
            <a:ext cx="10515600" cy="1325563"/>
          </a:xfrm>
        </p:spPr>
        <p:txBody>
          <a:bodyPr/>
          <a:lstStyle/>
          <a:p>
            <a:r>
              <a:rPr lang="en-US" altLang="zh-CN" dirty="0">
                <a:latin typeface="宋体" charset="-122"/>
              </a:rPr>
              <a:t>1. </a:t>
            </a:r>
            <a:r>
              <a:rPr lang="zh-CN" altLang="en-US" dirty="0">
                <a:latin typeface="宋体" charset="-122"/>
              </a:rPr>
              <a:t>确定的有限自动机（</a:t>
            </a:r>
            <a:r>
              <a:rPr lang="en-US" altLang="zh-CN" dirty="0">
                <a:latin typeface="宋体" charset="-122"/>
              </a:rPr>
              <a:t>DFA</a:t>
            </a:r>
            <a:r>
              <a:rPr lang="zh-CN" altLang="en-US" dirty="0">
                <a:latin typeface="宋体" charset="-122"/>
              </a:rPr>
              <a:t>）</a:t>
            </a:r>
          </a:p>
        </p:txBody>
      </p:sp>
      <p:sp>
        <p:nvSpPr>
          <p:cNvPr id="252931" name="Rectangle 3"/>
          <p:cNvSpPr>
            <a:spLocks noGrp="1" noChangeArrowheads="1"/>
          </p:cNvSpPr>
          <p:nvPr>
            <p:ph type="body" idx="1"/>
          </p:nvPr>
        </p:nvSpPr>
        <p:spPr>
          <a:xfrm>
            <a:off x="5184531" y="1690688"/>
            <a:ext cx="4572000" cy="4038600"/>
          </a:xfrm>
        </p:spPr>
        <p:txBody>
          <a:bodyPr/>
          <a:lstStyle/>
          <a:p>
            <a:pPr marL="482600" lvl="1"/>
            <a:r>
              <a:rPr lang="zh-CN" altLang="en-US" dirty="0">
                <a:latin typeface="宋体" charset="-122"/>
              </a:rPr>
              <a:t>一张有限的方向图</a:t>
            </a:r>
          </a:p>
          <a:p>
            <a:pPr marL="482600" lvl="1"/>
            <a:r>
              <a:rPr lang="zh-CN" altLang="en-US" dirty="0">
                <a:latin typeface="宋体" charset="-122"/>
              </a:rPr>
              <a:t>图中结点代表状态，用圆圈表示</a:t>
            </a:r>
          </a:p>
          <a:p>
            <a:pPr marL="482600" lvl="1"/>
            <a:r>
              <a:rPr lang="zh-CN" altLang="en-US" dirty="0">
                <a:latin typeface="宋体" charset="-122"/>
              </a:rPr>
              <a:t>只含</a:t>
            </a:r>
            <a:r>
              <a:rPr lang="zh-CN" altLang="en-US" dirty="0">
                <a:solidFill>
                  <a:srgbClr val="0000FF"/>
                </a:solidFill>
                <a:latin typeface="宋体" charset="-122"/>
              </a:rPr>
              <a:t>有限个状态</a:t>
            </a:r>
            <a:r>
              <a:rPr lang="zh-CN" altLang="en-US" dirty="0">
                <a:latin typeface="宋体" charset="-122"/>
              </a:rPr>
              <a:t>，有一个</a:t>
            </a:r>
            <a:r>
              <a:rPr lang="zh-CN" altLang="en-US" dirty="0">
                <a:solidFill>
                  <a:srgbClr val="0000FF"/>
                </a:solidFill>
                <a:latin typeface="宋体" charset="-122"/>
              </a:rPr>
              <a:t>初始状态</a:t>
            </a:r>
            <a:r>
              <a:rPr lang="zh-CN" altLang="en-US" dirty="0">
                <a:latin typeface="宋体" charset="-122"/>
              </a:rPr>
              <a:t>，可以有若干个</a:t>
            </a:r>
            <a:r>
              <a:rPr lang="zh-CN" altLang="en-US" dirty="0">
                <a:solidFill>
                  <a:srgbClr val="0000FF"/>
                </a:solidFill>
                <a:latin typeface="宋体" charset="-122"/>
              </a:rPr>
              <a:t>终结状态</a:t>
            </a:r>
            <a:r>
              <a:rPr lang="zh-CN" altLang="en-US" dirty="0">
                <a:latin typeface="宋体" charset="-122"/>
              </a:rPr>
              <a:t>，终态用双圆圈表示。</a:t>
            </a:r>
          </a:p>
          <a:p>
            <a:pPr marL="482600" lvl="1"/>
            <a:r>
              <a:rPr lang="zh-CN" altLang="en-US" dirty="0">
                <a:latin typeface="宋体" charset="-122"/>
              </a:rPr>
              <a:t>状态之间用</a:t>
            </a:r>
            <a:r>
              <a:rPr lang="zh-CN" altLang="en-US" dirty="0">
                <a:solidFill>
                  <a:srgbClr val="0000FF"/>
                </a:solidFill>
                <a:latin typeface="宋体" charset="-122"/>
              </a:rPr>
              <a:t>有向边</a:t>
            </a:r>
            <a:r>
              <a:rPr lang="zh-CN" altLang="en-US" dirty="0">
                <a:latin typeface="宋体" charset="-122"/>
              </a:rPr>
              <a:t>连接</a:t>
            </a:r>
          </a:p>
          <a:p>
            <a:pPr marL="482600" lvl="1"/>
            <a:r>
              <a:rPr lang="zh-CN" altLang="en-US" dirty="0">
                <a:latin typeface="宋体" charset="-122"/>
              </a:rPr>
              <a:t>边上的标记表示在射出结点状态下可能出现的输入符号</a:t>
            </a:r>
          </a:p>
        </p:txBody>
      </p:sp>
      <p:graphicFrame>
        <p:nvGraphicFramePr>
          <p:cNvPr id="252932" name="Object 4"/>
          <p:cNvGraphicFramePr>
            <a:graphicFrameLocks noChangeAspect="1"/>
          </p:cNvGraphicFramePr>
          <p:nvPr>
            <p:extLst>
              <p:ext uri="{D42A27DB-BD31-4B8C-83A1-F6EECF244321}">
                <p14:modId xmlns:p14="http://schemas.microsoft.com/office/powerpoint/2010/main" val="18308261"/>
              </p:ext>
            </p:extLst>
          </p:nvPr>
        </p:nvGraphicFramePr>
        <p:xfrm>
          <a:off x="1116623" y="2239230"/>
          <a:ext cx="3581400" cy="2303462"/>
        </p:xfrm>
        <a:graphic>
          <a:graphicData uri="http://schemas.openxmlformats.org/presentationml/2006/ole">
            <mc:AlternateContent xmlns:mc="http://schemas.openxmlformats.org/markup-compatibility/2006">
              <mc:Choice xmlns:v="urn:schemas-microsoft-com:vml" Requires="v">
                <p:oleObj spid="_x0000_s1041" name="文档" r:id="rId4" imgW="1867680" imgH="1076400" progId="Word.Document.8">
                  <p:embed/>
                </p:oleObj>
              </mc:Choice>
              <mc:Fallback>
                <p:oleObj name="文档" r:id="rId4" imgW="1867680" imgH="1076400" progId="Word.Document.8">
                  <p:embed/>
                  <p:pic>
                    <p:nvPicPr>
                      <p:cNvPr id="25293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623" y="2239230"/>
                        <a:ext cx="3581400" cy="2303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33" name="Rectangle 5"/>
          <p:cNvSpPr>
            <a:spLocks noChangeArrowheads="1"/>
          </p:cNvSpPr>
          <p:nvPr/>
        </p:nvSpPr>
        <p:spPr bwMode="auto">
          <a:xfrm>
            <a:off x="952500" y="1385888"/>
            <a:ext cx="40386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lgn="l">
              <a:spcBef>
                <a:spcPct val="20000"/>
              </a:spcBef>
              <a:buClr>
                <a:schemeClr val="accent1"/>
              </a:buClr>
              <a:buSzPct val="70000"/>
              <a:buFont typeface="Monotype Sorts" pitchFamily="2" charset="2"/>
              <a:buChar char="n"/>
              <a:defRPr kumimoji="1" sz="2800" b="1">
                <a:solidFill>
                  <a:schemeClr val="tx1"/>
                </a:solidFill>
                <a:latin typeface="Times New Roman" pitchFamily="18" charset="0"/>
                <a:ea typeface="黑体" pitchFamily="2" charset="-122"/>
              </a:defRPr>
            </a:lvl1pPr>
            <a:lvl2pPr marL="742950" indent="-285750" algn="l">
              <a:spcBef>
                <a:spcPct val="20000"/>
              </a:spcBef>
              <a:buChar char="–"/>
              <a:defRPr kumimoji="1" sz="2400" b="1">
                <a:solidFill>
                  <a:schemeClr val="tx1"/>
                </a:solidFill>
                <a:latin typeface="Times New Roman" pitchFamily="18" charset="0"/>
                <a:ea typeface="黑体" pitchFamily="2" charset="-122"/>
              </a:defRPr>
            </a:lvl2pPr>
            <a:lvl3pPr marL="1143000" indent="-228600" algn="l">
              <a:spcBef>
                <a:spcPct val="20000"/>
              </a:spcBef>
              <a:buChar char="•"/>
              <a:defRPr kumimoji="1" sz="2000" b="1">
                <a:solidFill>
                  <a:schemeClr val="tx1"/>
                </a:solidFill>
                <a:latin typeface="Times New Roman" pitchFamily="18" charset="0"/>
                <a:ea typeface="黑体" pitchFamily="2" charset="-122"/>
              </a:defRPr>
            </a:lvl3pPr>
            <a:lvl4pPr marL="1562100" indent="-228600" algn="l">
              <a:spcBef>
                <a:spcPct val="20000"/>
              </a:spcBef>
              <a:buChar char="–"/>
              <a:defRPr kumimoji="1" b="1">
                <a:solidFill>
                  <a:schemeClr val="tx1"/>
                </a:solidFill>
                <a:latin typeface="Times New Roman" pitchFamily="18" charset="0"/>
                <a:ea typeface="黑体" pitchFamily="2" charset="-122"/>
              </a:defRPr>
            </a:lvl4pPr>
            <a:lvl5pPr marL="1981200" indent="-228600" algn="l">
              <a:spcBef>
                <a:spcPct val="20000"/>
              </a:spcBef>
              <a:buChar char="»"/>
              <a:defRPr kumimoji="1" b="1">
                <a:solidFill>
                  <a:schemeClr val="tx1"/>
                </a:solidFill>
                <a:latin typeface="Times New Roman" pitchFamily="18" charset="0"/>
                <a:ea typeface="黑体" pitchFamily="2" charset="-122"/>
              </a:defRPr>
            </a:lvl5pPr>
            <a:lvl6pPr marL="2438400" indent="-228600" fontAlgn="base">
              <a:spcBef>
                <a:spcPct val="20000"/>
              </a:spcBef>
              <a:spcAft>
                <a:spcPct val="0"/>
              </a:spcAft>
              <a:buChar char="»"/>
              <a:defRPr kumimoji="1" b="1">
                <a:solidFill>
                  <a:schemeClr val="tx1"/>
                </a:solidFill>
                <a:latin typeface="Times New Roman" pitchFamily="18" charset="0"/>
                <a:ea typeface="黑体" pitchFamily="2" charset="-122"/>
              </a:defRPr>
            </a:lvl6pPr>
            <a:lvl7pPr marL="2895600" indent="-228600" fontAlgn="base">
              <a:spcBef>
                <a:spcPct val="20000"/>
              </a:spcBef>
              <a:spcAft>
                <a:spcPct val="0"/>
              </a:spcAft>
              <a:buChar char="»"/>
              <a:defRPr kumimoji="1" b="1">
                <a:solidFill>
                  <a:schemeClr val="tx1"/>
                </a:solidFill>
                <a:latin typeface="Times New Roman" pitchFamily="18" charset="0"/>
                <a:ea typeface="黑体" pitchFamily="2" charset="-122"/>
              </a:defRPr>
            </a:lvl7pPr>
            <a:lvl8pPr marL="3352800" indent="-228600" fontAlgn="base">
              <a:spcBef>
                <a:spcPct val="20000"/>
              </a:spcBef>
              <a:spcAft>
                <a:spcPct val="0"/>
              </a:spcAft>
              <a:buChar char="»"/>
              <a:defRPr kumimoji="1" b="1">
                <a:solidFill>
                  <a:schemeClr val="tx1"/>
                </a:solidFill>
                <a:latin typeface="Times New Roman" pitchFamily="18" charset="0"/>
                <a:ea typeface="黑体" pitchFamily="2" charset="-122"/>
              </a:defRPr>
            </a:lvl8pPr>
            <a:lvl9pPr marL="3810000" indent="-228600" fontAlgn="base">
              <a:spcBef>
                <a:spcPct val="20000"/>
              </a:spcBef>
              <a:spcAft>
                <a:spcPct val="0"/>
              </a:spcAft>
              <a:buChar char="»"/>
              <a:defRPr kumimoji="1" b="1">
                <a:solidFill>
                  <a:schemeClr val="tx1"/>
                </a:solidFill>
                <a:latin typeface="Times New Roman" pitchFamily="18" charset="0"/>
                <a:ea typeface="黑体" pitchFamily="2" charset="-122"/>
              </a:defRPr>
            </a:lvl9pPr>
          </a:lstStyle>
          <a:p>
            <a:r>
              <a:rPr lang="zh-CN" altLang="en-US" dirty="0">
                <a:solidFill>
                  <a:srgbClr val="0000FF"/>
                </a:solidFill>
                <a:latin typeface="宋体" charset="-122"/>
              </a:rPr>
              <a:t>状态转换图</a:t>
            </a:r>
            <a:endParaRPr lang="zh-CN" altLang="en-US" dirty="0">
              <a:latin typeface="宋体" charset="-122"/>
            </a:endParaRPr>
          </a:p>
        </p:txBody>
      </p:sp>
      <p:sp>
        <p:nvSpPr>
          <p:cNvPr id="2" name="灯片编号占位符 1"/>
          <p:cNvSpPr>
            <a:spLocks noGrp="1"/>
          </p:cNvSpPr>
          <p:nvPr>
            <p:ph type="sldNum" sz="quarter" idx="10"/>
          </p:nvPr>
        </p:nvSpPr>
        <p:spPr/>
        <p:txBody>
          <a:bodyPr/>
          <a:lstStyle/>
          <a:p>
            <a:fld id="{53D5C0A6-204F-44E2-BC2D-888719E44444}" type="slidenum">
              <a:rPr lang="en-US" altLang="zh-CN" smtClean="0"/>
              <a:pPr/>
              <a:t>14</a:t>
            </a:fld>
            <a:endParaRPr lang="en-US" altLang="zh-CN"/>
          </a:p>
        </p:txBody>
      </p:sp>
      <p:sp>
        <p:nvSpPr>
          <p:cNvPr id="3" name="矩形 2"/>
          <p:cNvSpPr/>
          <p:nvPr/>
        </p:nvSpPr>
        <p:spPr>
          <a:xfrm>
            <a:off x="507023" y="5302857"/>
            <a:ext cx="11245362" cy="523220"/>
          </a:xfrm>
          <a:prstGeom prst="rect">
            <a:avLst/>
          </a:prstGeom>
        </p:spPr>
        <p:txBody>
          <a:bodyPr wrap="square">
            <a:spAutoFit/>
          </a:bodyPr>
          <a:lstStyle/>
          <a:p>
            <a:pPr marL="571500" indent="-571500"/>
            <a:r>
              <a:rPr kumimoji="1" lang="zh-CN" altLang="en-US" sz="2800" b="1" dirty="0">
                <a:solidFill>
                  <a:srgbClr val="0000FF"/>
                </a:solidFill>
                <a:latin typeface="宋体" charset="-122"/>
                <a:ea typeface="黑体" pitchFamily="2" charset="-122"/>
              </a:rPr>
              <a:t>状态转换图所能识别的符号串的全体称为该状态转换图所识别的语言</a:t>
            </a:r>
            <a:r>
              <a:rPr lang="zh-CN" altLang="en-US" dirty="0">
                <a:latin typeface="宋体" charset="-122"/>
              </a:rPr>
              <a:t>。</a:t>
            </a:r>
          </a:p>
        </p:txBody>
      </p:sp>
      <p:sp>
        <p:nvSpPr>
          <p:cNvPr id="5" name="矩形 4"/>
          <p:cNvSpPr/>
          <p:nvPr/>
        </p:nvSpPr>
        <p:spPr>
          <a:xfrm>
            <a:off x="1671496" y="4668389"/>
            <a:ext cx="3416320" cy="369332"/>
          </a:xfrm>
          <a:prstGeom prst="rect">
            <a:avLst/>
          </a:prstGeom>
        </p:spPr>
        <p:txBody>
          <a:bodyPr wrap="none">
            <a:spAutoFit/>
          </a:bodyPr>
          <a:lstStyle/>
          <a:p>
            <a:pPr>
              <a:buFont typeface="Monotype Sorts" pitchFamily="2" charset="2"/>
              <a:buNone/>
            </a:pPr>
            <a:r>
              <a:rPr lang="en-US" altLang="zh-CN" dirty="0">
                <a:latin typeface="宋体" charset="-122"/>
              </a:rPr>
              <a:t>L(M)={10,110,111,01,000,001}</a:t>
            </a:r>
          </a:p>
        </p:txBody>
      </p:sp>
    </p:spTree>
    <p:extLst>
      <p:ext uri="{BB962C8B-B14F-4D97-AF65-F5344CB8AC3E}">
        <p14:creationId xmlns:p14="http://schemas.microsoft.com/office/powerpoint/2010/main" val="2912698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2933"/>
                                        </p:tgtEl>
                                        <p:attrNameLst>
                                          <p:attrName>style.visibility</p:attrName>
                                        </p:attrNameLst>
                                      </p:cBhvr>
                                      <p:to>
                                        <p:strVal val="visible"/>
                                      </p:to>
                                    </p:set>
                                    <p:animEffect transition="in" filter="wipe(left)">
                                      <p:cBhvr>
                                        <p:cTn id="7" dur="500"/>
                                        <p:tgtEl>
                                          <p:spTgt spid="2529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52932"/>
                                        </p:tgtEl>
                                        <p:attrNameLst>
                                          <p:attrName>style.visibility</p:attrName>
                                        </p:attrNameLst>
                                      </p:cBhvr>
                                      <p:to>
                                        <p:strVal val="visible"/>
                                      </p:to>
                                    </p:set>
                                    <p:animEffect transition="in" filter="box(out)">
                                      <p:cBhvr>
                                        <p:cTn id="12" dur="500"/>
                                        <p:tgtEl>
                                          <p:spTgt spid="2529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2931">
                                            <p:txEl>
                                              <p:pRg st="0" end="0"/>
                                            </p:txEl>
                                          </p:spTgt>
                                        </p:tgtEl>
                                        <p:attrNameLst>
                                          <p:attrName>style.visibility</p:attrName>
                                        </p:attrNameLst>
                                      </p:cBhvr>
                                      <p:to>
                                        <p:strVal val="visible"/>
                                      </p:to>
                                    </p:set>
                                    <p:animEffect transition="in" filter="wipe(up)">
                                      <p:cBhvr>
                                        <p:cTn id="17" dur="500"/>
                                        <p:tgtEl>
                                          <p:spTgt spid="25293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52931">
                                            <p:txEl>
                                              <p:pRg st="1" end="1"/>
                                            </p:txEl>
                                          </p:spTgt>
                                        </p:tgtEl>
                                        <p:attrNameLst>
                                          <p:attrName>style.visibility</p:attrName>
                                        </p:attrNameLst>
                                      </p:cBhvr>
                                      <p:to>
                                        <p:strVal val="visible"/>
                                      </p:to>
                                    </p:set>
                                    <p:animEffect transition="in" filter="wipe(up)">
                                      <p:cBhvr>
                                        <p:cTn id="22" dur="500"/>
                                        <p:tgtEl>
                                          <p:spTgt spid="25293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52931">
                                            <p:txEl>
                                              <p:pRg st="2" end="2"/>
                                            </p:txEl>
                                          </p:spTgt>
                                        </p:tgtEl>
                                        <p:attrNameLst>
                                          <p:attrName>style.visibility</p:attrName>
                                        </p:attrNameLst>
                                      </p:cBhvr>
                                      <p:to>
                                        <p:strVal val="visible"/>
                                      </p:to>
                                    </p:set>
                                    <p:animEffect transition="in" filter="wipe(up)">
                                      <p:cBhvr>
                                        <p:cTn id="27" dur="500"/>
                                        <p:tgtEl>
                                          <p:spTgt spid="25293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52931">
                                            <p:txEl>
                                              <p:pRg st="3" end="3"/>
                                            </p:txEl>
                                          </p:spTgt>
                                        </p:tgtEl>
                                        <p:attrNameLst>
                                          <p:attrName>style.visibility</p:attrName>
                                        </p:attrNameLst>
                                      </p:cBhvr>
                                      <p:to>
                                        <p:strVal val="visible"/>
                                      </p:to>
                                    </p:set>
                                    <p:animEffect transition="in" filter="wipe(up)">
                                      <p:cBhvr>
                                        <p:cTn id="32" dur="500"/>
                                        <p:tgtEl>
                                          <p:spTgt spid="25293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52931">
                                            <p:txEl>
                                              <p:pRg st="4" end="4"/>
                                            </p:txEl>
                                          </p:spTgt>
                                        </p:tgtEl>
                                        <p:attrNameLst>
                                          <p:attrName>style.visibility</p:attrName>
                                        </p:attrNameLst>
                                      </p:cBhvr>
                                      <p:to>
                                        <p:strVal val="visible"/>
                                      </p:to>
                                    </p:set>
                                    <p:animEffect transition="in" filter="wipe(up)">
                                      <p:cBhvr>
                                        <p:cTn id="37" dur="500"/>
                                        <p:tgtEl>
                                          <p:spTgt spid="2529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bldLvl="2" autoUpdateAnimBg="0"/>
      <p:bldP spid="25293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zh-CN" dirty="0">
                <a:latin typeface="宋体" charset="-122"/>
              </a:rPr>
              <a:t>2.</a:t>
            </a:r>
            <a:r>
              <a:rPr lang="zh-CN" altLang="en-US" dirty="0">
                <a:latin typeface="宋体" charset="-122"/>
              </a:rPr>
              <a:t>非确定的有限自动机（</a:t>
            </a:r>
            <a:r>
              <a:rPr lang="en-US" altLang="zh-CN" dirty="0">
                <a:latin typeface="宋体" charset="-122"/>
              </a:rPr>
              <a:t>NFA</a:t>
            </a:r>
            <a:r>
              <a:rPr lang="zh-CN" altLang="en-US" dirty="0">
                <a:latin typeface="宋体" charset="-122"/>
              </a:rPr>
              <a:t>）</a:t>
            </a:r>
          </a:p>
        </p:txBody>
      </p:sp>
      <p:sp>
        <p:nvSpPr>
          <p:cNvPr id="261123" name="Rectangle 3"/>
          <p:cNvSpPr>
            <a:spLocks noGrp="1" noChangeArrowheads="1"/>
          </p:cNvSpPr>
          <p:nvPr>
            <p:ph type="body" idx="1"/>
          </p:nvPr>
        </p:nvSpPr>
        <p:spPr>
          <a:xfrm>
            <a:off x="5419360" y="1717675"/>
            <a:ext cx="4478337" cy="617537"/>
          </a:xfrm>
        </p:spPr>
        <p:txBody>
          <a:bodyPr/>
          <a:lstStyle/>
          <a:p>
            <a:pPr>
              <a:buFont typeface="Monotype Sorts" pitchFamily="2" charset="2"/>
              <a:buNone/>
            </a:pPr>
            <a:r>
              <a:rPr lang="zh-CN" altLang="en-US" sz="2400" dirty="0">
                <a:latin typeface="宋体" charset="-122"/>
              </a:rPr>
              <a:t>所识别的语言是 </a:t>
            </a:r>
            <a:r>
              <a:rPr lang="en-US" altLang="zh-CN" sz="2400" dirty="0">
                <a:latin typeface="宋体" charset="-122"/>
              </a:rPr>
              <a:t>L(M)={</a:t>
            </a:r>
            <a:r>
              <a:rPr lang="en-US" altLang="zh-CN" sz="2400" dirty="0" err="1">
                <a:latin typeface="宋体" charset="-122"/>
              </a:rPr>
              <a:t>a</a:t>
            </a:r>
            <a:r>
              <a:rPr lang="en-US" altLang="zh-CN" sz="2400" baseline="30000" dirty="0" err="1">
                <a:latin typeface="宋体" charset="-122"/>
              </a:rPr>
              <a:t>+</a:t>
            </a:r>
            <a:r>
              <a:rPr lang="en-US" altLang="zh-CN" sz="2400" dirty="0" err="1">
                <a:latin typeface="宋体" charset="-122"/>
              </a:rPr>
              <a:t>b</a:t>
            </a:r>
            <a:r>
              <a:rPr lang="en-US" altLang="zh-CN" sz="2400" baseline="30000" dirty="0">
                <a:latin typeface="宋体" charset="-122"/>
              </a:rPr>
              <a:t>+</a:t>
            </a:r>
            <a:r>
              <a:rPr lang="en-US" altLang="zh-CN" sz="2400" dirty="0">
                <a:latin typeface="宋体" charset="-122"/>
              </a:rPr>
              <a:t>}</a:t>
            </a:r>
          </a:p>
        </p:txBody>
      </p:sp>
      <p:grpSp>
        <p:nvGrpSpPr>
          <p:cNvPr id="261125" name="Group 5"/>
          <p:cNvGrpSpPr>
            <a:grpSpLocks/>
          </p:cNvGrpSpPr>
          <p:nvPr/>
        </p:nvGrpSpPr>
        <p:grpSpPr bwMode="auto">
          <a:xfrm>
            <a:off x="1518139" y="1390651"/>
            <a:ext cx="3124200" cy="863600"/>
            <a:chOff x="3111" y="11585"/>
            <a:chExt cx="3680" cy="1000"/>
          </a:xfrm>
        </p:grpSpPr>
        <p:grpSp>
          <p:nvGrpSpPr>
            <p:cNvPr id="261126" name="Group 6"/>
            <p:cNvGrpSpPr>
              <a:grpSpLocks/>
            </p:cNvGrpSpPr>
            <p:nvPr/>
          </p:nvGrpSpPr>
          <p:grpSpPr bwMode="auto">
            <a:xfrm>
              <a:off x="3851" y="12125"/>
              <a:ext cx="440" cy="460"/>
              <a:chOff x="3851" y="12125"/>
              <a:chExt cx="440" cy="460"/>
            </a:xfrm>
          </p:grpSpPr>
          <p:sp>
            <p:nvSpPr>
              <p:cNvPr id="261127" name="Oval 7"/>
              <p:cNvSpPr>
                <a:spLocks noChangeArrowheads="1"/>
              </p:cNvSpPr>
              <p:nvPr/>
            </p:nvSpPr>
            <p:spPr bwMode="auto">
              <a:xfrm>
                <a:off x="3891" y="12145"/>
                <a:ext cx="360" cy="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1128" name="Text Box 8"/>
              <p:cNvSpPr txBox="1">
                <a:spLocks noChangeArrowheads="1"/>
              </p:cNvSpPr>
              <p:nvPr/>
            </p:nvSpPr>
            <p:spPr bwMode="auto">
              <a:xfrm>
                <a:off x="3851" y="12125"/>
                <a:ext cx="44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A</a:t>
                </a:r>
              </a:p>
            </p:txBody>
          </p:sp>
        </p:grpSp>
        <p:grpSp>
          <p:nvGrpSpPr>
            <p:cNvPr id="261129" name="Group 9"/>
            <p:cNvGrpSpPr>
              <a:grpSpLocks/>
            </p:cNvGrpSpPr>
            <p:nvPr/>
          </p:nvGrpSpPr>
          <p:grpSpPr bwMode="auto">
            <a:xfrm>
              <a:off x="6351" y="12125"/>
              <a:ext cx="440" cy="460"/>
              <a:chOff x="3851" y="12125"/>
              <a:chExt cx="440" cy="460"/>
            </a:xfrm>
          </p:grpSpPr>
          <p:sp>
            <p:nvSpPr>
              <p:cNvPr id="261130" name="Oval 10"/>
              <p:cNvSpPr>
                <a:spLocks noChangeArrowheads="1"/>
              </p:cNvSpPr>
              <p:nvPr/>
            </p:nvSpPr>
            <p:spPr bwMode="auto">
              <a:xfrm>
                <a:off x="3891" y="12145"/>
                <a:ext cx="360" cy="400"/>
              </a:xfrm>
              <a:prstGeom prst="ellipse">
                <a:avLst/>
              </a:prstGeom>
              <a:noFill/>
              <a:ln w="38100" cmpd="dbl">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1131" name="Text Box 11"/>
              <p:cNvSpPr txBox="1">
                <a:spLocks noChangeArrowheads="1"/>
              </p:cNvSpPr>
              <p:nvPr/>
            </p:nvSpPr>
            <p:spPr bwMode="auto">
              <a:xfrm>
                <a:off x="3851" y="12125"/>
                <a:ext cx="44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lstStyle/>
              <a:p>
                <a:pPr algn="just"/>
                <a:r>
                  <a:rPr lang="en-US" altLang="zh-CN" b="1"/>
                  <a:t>C</a:t>
                </a:r>
              </a:p>
            </p:txBody>
          </p:sp>
        </p:grpSp>
        <p:grpSp>
          <p:nvGrpSpPr>
            <p:cNvPr id="261132" name="Group 12"/>
            <p:cNvGrpSpPr>
              <a:grpSpLocks/>
            </p:cNvGrpSpPr>
            <p:nvPr/>
          </p:nvGrpSpPr>
          <p:grpSpPr bwMode="auto">
            <a:xfrm>
              <a:off x="5091" y="12125"/>
              <a:ext cx="440" cy="460"/>
              <a:chOff x="3851" y="12125"/>
              <a:chExt cx="440" cy="460"/>
            </a:xfrm>
          </p:grpSpPr>
          <p:sp>
            <p:nvSpPr>
              <p:cNvPr id="261133" name="Oval 13"/>
              <p:cNvSpPr>
                <a:spLocks noChangeArrowheads="1"/>
              </p:cNvSpPr>
              <p:nvPr/>
            </p:nvSpPr>
            <p:spPr bwMode="auto">
              <a:xfrm>
                <a:off x="3891" y="12145"/>
                <a:ext cx="360" cy="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1134" name="Text Box 14"/>
              <p:cNvSpPr txBox="1">
                <a:spLocks noChangeArrowheads="1"/>
              </p:cNvSpPr>
              <p:nvPr/>
            </p:nvSpPr>
            <p:spPr bwMode="auto">
              <a:xfrm>
                <a:off x="3851" y="12125"/>
                <a:ext cx="44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B</a:t>
                </a:r>
              </a:p>
            </p:txBody>
          </p:sp>
        </p:grpSp>
        <p:sp>
          <p:nvSpPr>
            <p:cNvPr id="261135" name="Line 15"/>
            <p:cNvSpPr>
              <a:spLocks noChangeShapeType="1"/>
            </p:cNvSpPr>
            <p:nvPr/>
          </p:nvSpPr>
          <p:spPr bwMode="auto">
            <a:xfrm>
              <a:off x="3391" y="12365"/>
              <a:ext cx="50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1136" name="Line 16"/>
            <p:cNvSpPr>
              <a:spLocks noChangeShapeType="1"/>
            </p:cNvSpPr>
            <p:nvPr/>
          </p:nvSpPr>
          <p:spPr bwMode="auto">
            <a:xfrm>
              <a:off x="4251" y="12365"/>
              <a:ext cx="86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1137" name="Line 17"/>
            <p:cNvSpPr>
              <a:spLocks noChangeShapeType="1"/>
            </p:cNvSpPr>
            <p:nvPr/>
          </p:nvSpPr>
          <p:spPr bwMode="auto">
            <a:xfrm>
              <a:off x="5511" y="12365"/>
              <a:ext cx="86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61138" name="Text Box 18"/>
            <p:cNvSpPr txBox="1">
              <a:spLocks noChangeArrowheads="1"/>
            </p:cNvSpPr>
            <p:nvPr/>
          </p:nvSpPr>
          <p:spPr bwMode="auto">
            <a:xfrm>
              <a:off x="3111" y="11985"/>
              <a:ext cx="78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600" b="1"/>
                <a:t>开始</a:t>
              </a:r>
            </a:p>
          </p:txBody>
        </p:sp>
        <p:sp>
          <p:nvSpPr>
            <p:cNvPr id="261139" name="Arc 19"/>
            <p:cNvSpPr>
              <a:spLocks/>
            </p:cNvSpPr>
            <p:nvPr/>
          </p:nvSpPr>
          <p:spPr bwMode="auto">
            <a:xfrm flipV="1">
              <a:off x="3911" y="11888"/>
              <a:ext cx="320" cy="277"/>
            </a:xfrm>
            <a:custGeom>
              <a:avLst/>
              <a:gdLst>
                <a:gd name="G0" fmla="+- 21600 0 0"/>
                <a:gd name="G1" fmla="+- 17664 0 0"/>
                <a:gd name="G2" fmla="+- 21600 0 0"/>
                <a:gd name="T0" fmla="*/ 34272 w 43200"/>
                <a:gd name="T1" fmla="*/ 172 h 39264"/>
                <a:gd name="T2" fmla="*/ 9168 w 43200"/>
                <a:gd name="T3" fmla="*/ 0 h 39264"/>
                <a:gd name="T4" fmla="*/ 21600 w 43200"/>
                <a:gd name="T5" fmla="*/ 17664 h 39264"/>
              </a:gdLst>
              <a:ahLst/>
              <a:cxnLst>
                <a:cxn ang="0">
                  <a:pos x="T0" y="T1"/>
                </a:cxn>
                <a:cxn ang="0">
                  <a:pos x="T2" y="T3"/>
                </a:cxn>
                <a:cxn ang="0">
                  <a:pos x="T4" y="T5"/>
                </a:cxn>
              </a:cxnLst>
              <a:rect l="0" t="0" r="r" b="b"/>
              <a:pathLst>
                <a:path w="43200" h="39264" fill="none" extrusionOk="0">
                  <a:moveTo>
                    <a:pt x="34272" y="171"/>
                  </a:moveTo>
                  <a:cubicBezTo>
                    <a:pt x="39879" y="4234"/>
                    <a:pt x="43200" y="10739"/>
                    <a:pt x="43200" y="17664"/>
                  </a:cubicBezTo>
                  <a:cubicBezTo>
                    <a:pt x="43200" y="29593"/>
                    <a:pt x="33529" y="39264"/>
                    <a:pt x="21600" y="39264"/>
                  </a:cubicBezTo>
                  <a:cubicBezTo>
                    <a:pt x="9670" y="39264"/>
                    <a:pt x="0" y="29593"/>
                    <a:pt x="0" y="17664"/>
                  </a:cubicBezTo>
                  <a:cubicBezTo>
                    <a:pt x="-1" y="10635"/>
                    <a:pt x="3420" y="4045"/>
                    <a:pt x="9168" y="0"/>
                  </a:cubicBezTo>
                </a:path>
                <a:path w="43200" h="39264" stroke="0" extrusionOk="0">
                  <a:moveTo>
                    <a:pt x="34272" y="171"/>
                  </a:moveTo>
                  <a:cubicBezTo>
                    <a:pt x="39879" y="4234"/>
                    <a:pt x="43200" y="10739"/>
                    <a:pt x="43200" y="17664"/>
                  </a:cubicBezTo>
                  <a:cubicBezTo>
                    <a:pt x="43200" y="29593"/>
                    <a:pt x="33529" y="39264"/>
                    <a:pt x="21600" y="39264"/>
                  </a:cubicBezTo>
                  <a:cubicBezTo>
                    <a:pt x="9670" y="39264"/>
                    <a:pt x="0" y="29593"/>
                    <a:pt x="0" y="17664"/>
                  </a:cubicBezTo>
                  <a:cubicBezTo>
                    <a:pt x="-1" y="10635"/>
                    <a:pt x="3420" y="4045"/>
                    <a:pt x="9168" y="0"/>
                  </a:cubicBezTo>
                  <a:lnTo>
                    <a:pt x="21600" y="17664"/>
                  </a:lnTo>
                  <a:close/>
                </a:path>
              </a:pathLst>
            </a:custGeom>
            <a:noFill/>
            <a:ln w="9525">
              <a:solidFill>
                <a:srgbClr val="000000"/>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1140" name="Arc 20"/>
            <p:cNvSpPr>
              <a:spLocks/>
            </p:cNvSpPr>
            <p:nvPr/>
          </p:nvSpPr>
          <p:spPr bwMode="auto">
            <a:xfrm flipV="1">
              <a:off x="5171" y="11905"/>
              <a:ext cx="320" cy="277"/>
            </a:xfrm>
            <a:custGeom>
              <a:avLst/>
              <a:gdLst>
                <a:gd name="G0" fmla="+- 21600 0 0"/>
                <a:gd name="G1" fmla="+- 17664 0 0"/>
                <a:gd name="G2" fmla="+- 21600 0 0"/>
                <a:gd name="T0" fmla="*/ 34272 w 43200"/>
                <a:gd name="T1" fmla="*/ 172 h 39264"/>
                <a:gd name="T2" fmla="*/ 9168 w 43200"/>
                <a:gd name="T3" fmla="*/ 0 h 39264"/>
                <a:gd name="T4" fmla="*/ 21600 w 43200"/>
                <a:gd name="T5" fmla="*/ 17664 h 39264"/>
              </a:gdLst>
              <a:ahLst/>
              <a:cxnLst>
                <a:cxn ang="0">
                  <a:pos x="T0" y="T1"/>
                </a:cxn>
                <a:cxn ang="0">
                  <a:pos x="T2" y="T3"/>
                </a:cxn>
                <a:cxn ang="0">
                  <a:pos x="T4" y="T5"/>
                </a:cxn>
              </a:cxnLst>
              <a:rect l="0" t="0" r="r" b="b"/>
              <a:pathLst>
                <a:path w="43200" h="39264" fill="none" extrusionOk="0">
                  <a:moveTo>
                    <a:pt x="34272" y="171"/>
                  </a:moveTo>
                  <a:cubicBezTo>
                    <a:pt x="39879" y="4234"/>
                    <a:pt x="43200" y="10739"/>
                    <a:pt x="43200" y="17664"/>
                  </a:cubicBezTo>
                  <a:cubicBezTo>
                    <a:pt x="43200" y="29593"/>
                    <a:pt x="33529" y="39264"/>
                    <a:pt x="21600" y="39264"/>
                  </a:cubicBezTo>
                  <a:cubicBezTo>
                    <a:pt x="9670" y="39264"/>
                    <a:pt x="0" y="29593"/>
                    <a:pt x="0" y="17664"/>
                  </a:cubicBezTo>
                  <a:cubicBezTo>
                    <a:pt x="-1" y="10635"/>
                    <a:pt x="3420" y="4045"/>
                    <a:pt x="9168" y="0"/>
                  </a:cubicBezTo>
                </a:path>
                <a:path w="43200" h="39264" stroke="0" extrusionOk="0">
                  <a:moveTo>
                    <a:pt x="34272" y="171"/>
                  </a:moveTo>
                  <a:cubicBezTo>
                    <a:pt x="39879" y="4234"/>
                    <a:pt x="43200" y="10739"/>
                    <a:pt x="43200" y="17664"/>
                  </a:cubicBezTo>
                  <a:cubicBezTo>
                    <a:pt x="43200" y="29593"/>
                    <a:pt x="33529" y="39264"/>
                    <a:pt x="21600" y="39264"/>
                  </a:cubicBezTo>
                  <a:cubicBezTo>
                    <a:pt x="9670" y="39264"/>
                    <a:pt x="0" y="29593"/>
                    <a:pt x="0" y="17664"/>
                  </a:cubicBezTo>
                  <a:cubicBezTo>
                    <a:pt x="-1" y="10635"/>
                    <a:pt x="3420" y="4045"/>
                    <a:pt x="9168" y="0"/>
                  </a:cubicBezTo>
                  <a:lnTo>
                    <a:pt x="21600" y="17664"/>
                  </a:lnTo>
                  <a:close/>
                </a:path>
              </a:pathLst>
            </a:custGeom>
            <a:noFill/>
            <a:ln w="9525">
              <a:solidFill>
                <a:srgbClr val="000000"/>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1141" name="Text Box 21"/>
            <p:cNvSpPr txBox="1">
              <a:spLocks noChangeArrowheads="1"/>
            </p:cNvSpPr>
            <p:nvPr/>
          </p:nvSpPr>
          <p:spPr bwMode="auto">
            <a:xfrm>
              <a:off x="4088" y="11585"/>
              <a:ext cx="44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a</a:t>
              </a:r>
            </a:p>
          </p:txBody>
        </p:sp>
        <p:sp>
          <p:nvSpPr>
            <p:cNvPr id="261142" name="Text Box 22"/>
            <p:cNvSpPr txBox="1">
              <a:spLocks noChangeArrowheads="1"/>
            </p:cNvSpPr>
            <p:nvPr/>
          </p:nvSpPr>
          <p:spPr bwMode="auto">
            <a:xfrm>
              <a:off x="4328" y="11985"/>
              <a:ext cx="44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a</a:t>
              </a:r>
            </a:p>
          </p:txBody>
        </p:sp>
        <p:sp>
          <p:nvSpPr>
            <p:cNvPr id="261143" name="Text Box 23"/>
            <p:cNvSpPr txBox="1">
              <a:spLocks noChangeArrowheads="1"/>
            </p:cNvSpPr>
            <p:nvPr/>
          </p:nvSpPr>
          <p:spPr bwMode="auto">
            <a:xfrm>
              <a:off x="5391" y="11625"/>
              <a:ext cx="44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b</a:t>
              </a:r>
            </a:p>
          </p:txBody>
        </p:sp>
        <p:sp>
          <p:nvSpPr>
            <p:cNvPr id="261144" name="Text Box 24"/>
            <p:cNvSpPr txBox="1">
              <a:spLocks noChangeArrowheads="1"/>
            </p:cNvSpPr>
            <p:nvPr/>
          </p:nvSpPr>
          <p:spPr bwMode="auto">
            <a:xfrm>
              <a:off x="5648" y="11985"/>
              <a:ext cx="443"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b</a:t>
              </a:r>
            </a:p>
          </p:txBody>
        </p:sp>
      </p:grpSp>
      <p:sp>
        <p:nvSpPr>
          <p:cNvPr id="2" name="灯片编号占位符 1"/>
          <p:cNvSpPr>
            <a:spLocks noGrp="1"/>
          </p:cNvSpPr>
          <p:nvPr>
            <p:ph type="sldNum" sz="quarter" idx="10"/>
          </p:nvPr>
        </p:nvSpPr>
        <p:spPr/>
        <p:txBody>
          <a:bodyPr/>
          <a:lstStyle/>
          <a:p>
            <a:fld id="{53D5C0A6-204F-44E2-BC2D-888719E44444}" type="slidenum">
              <a:rPr lang="en-US" altLang="zh-CN" smtClean="0"/>
              <a:pPr/>
              <a:t>15</a:t>
            </a:fld>
            <a:endParaRPr lang="en-US" altLang="zh-CN"/>
          </a:p>
        </p:txBody>
      </p:sp>
      <p:sp>
        <p:nvSpPr>
          <p:cNvPr id="26" name="Rectangle 2"/>
          <p:cNvSpPr txBox="1">
            <a:spLocks noChangeArrowheads="1"/>
          </p:cNvSpPr>
          <p:nvPr/>
        </p:nvSpPr>
        <p:spPr>
          <a:xfrm>
            <a:off x="838200" y="25932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宋体" charset="-122"/>
              </a:rPr>
              <a:t>3.</a:t>
            </a:r>
            <a:r>
              <a:rPr lang="zh-CN" altLang="en-US" dirty="0">
                <a:latin typeface="宋体" charset="-122"/>
              </a:rPr>
              <a:t>具有</a:t>
            </a:r>
            <a:r>
              <a:rPr lang="zh-CN" altLang="en-US" dirty="0">
                <a:latin typeface="宋体" charset="-122"/>
                <a:sym typeface="Symbol" pitchFamily="18" charset="2"/>
              </a:rPr>
              <a:t></a:t>
            </a:r>
            <a:r>
              <a:rPr lang="en-US" altLang="zh-CN" dirty="0">
                <a:latin typeface="宋体" charset="-122"/>
              </a:rPr>
              <a:t>-</a:t>
            </a:r>
            <a:r>
              <a:rPr lang="zh-CN" altLang="en-US" dirty="0">
                <a:latin typeface="宋体" charset="-122"/>
              </a:rPr>
              <a:t>转移的非确定的有限自动机</a:t>
            </a:r>
          </a:p>
        </p:txBody>
      </p:sp>
      <p:sp>
        <p:nvSpPr>
          <p:cNvPr id="3" name="矩形 2"/>
          <p:cNvSpPr/>
          <p:nvPr/>
        </p:nvSpPr>
        <p:spPr>
          <a:xfrm>
            <a:off x="1459665" y="4078526"/>
            <a:ext cx="8438031" cy="461665"/>
          </a:xfrm>
          <a:prstGeom prst="rect">
            <a:avLst/>
          </a:prstGeom>
        </p:spPr>
        <p:txBody>
          <a:bodyPr wrap="square">
            <a:spAutoFit/>
          </a:bodyPr>
          <a:lstStyle/>
          <a:p>
            <a:r>
              <a:rPr lang="zh-CN" altLang="en-US" sz="2400" dirty="0"/>
              <a:t>定义：当输入空串 ε (无输入) 时，也能引起状态的转移</a:t>
            </a:r>
          </a:p>
        </p:txBody>
      </p:sp>
      <p:pic>
        <p:nvPicPr>
          <p:cNvPr id="4" name="图片 3"/>
          <p:cNvPicPr>
            <a:picLocks noChangeAspect="1"/>
          </p:cNvPicPr>
          <p:nvPr/>
        </p:nvPicPr>
        <p:blipFill>
          <a:blip r:embed="rId3"/>
          <a:stretch>
            <a:fillRect/>
          </a:stretch>
        </p:blipFill>
        <p:spPr>
          <a:xfrm>
            <a:off x="999195" y="4853859"/>
            <a:ext cx="6607113" cy="1188823"/>
          </a:xfrm>
          <a:prstGeom prst="rect">
            <a:avLst/>
          </a:prstGeom>
        </p:spPr>
      </p:pic>
    </p:spTree>
    <p:extLst>
      <p:ext uri="{BB962C8B-B14F-4D97-AF65-F5344CB8AC3E}">
        <p14:creationId xmlns:p14="http://schemas.microsoft.com/office/powerpoint/2010/main" val="739811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61125"/>
                                        </p:tgtEl>
                                        <p:attrNameLst>
                                          <p:attrName>style.visibility</p:attrName>
                                        </p:attrNameLst>
                                      </p:cBhvr>
                                      <p:to>
                                        <p:strVal val="visible"/>
                                      </p:to>
                                    </p:set>
                                    <p:animEffect transition="in" filter="box(out)">
                                      <p:cBhvr>
                                        <p:cTn id="7" dur="500"/>
                                        <p:tgtEl>
                                          <p:spTgt spid="2611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1123">
                                            <p:txEl>
                                              <p:pRg st="0" end="0"/>
                                            </p:txEl>
                                          </p:spTgt>
                                        </p:tgtEl>
                                        <p:attrNameLst>
                                          <p:attrName>style.visibility</p:attrName>
                                        </p:attrNameLst>
                                      </p:cBhvr>
                                      <p:to>
                                        <p:strVal val="visible"/>
                                      </p:to>
                                    </p:set>
                                    <p:animEffect transition="in" filter="wipe(left)">
                                      <p:cBhvr>
                                        <p:cTn id="12" dur="500"/>
                                        <p:tgtEl>
                                          <p:spTgt spid="261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756635" y="285251"/>
            <a:ext cx="11133241" cy="5974872"/>
          </a:xfrm>
          <a:prstGeom prst="rect">
            <a:avLst/>
          </a:prstGeom>
        </p:spPr>
      </p:pic>
    </p:spTree>
    <p:extLst>
      <p:ext uri="{BB962C8B-B14F-4D97-AF65-F5344CB8AC3E}">
        <p14:creationId xmlns:p14="http://schemas.microsoft.com/office/powerpoint/2010/main" val="131057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38200" y="365124"/>
            <a:ext cx="10818282" cy="5974129"/>
          </a:xfrm>
          <a:prstGeom prst="rect">
            <a:avLst/>
          </a:prstGeom>
        </p:spPr>
      </p:pic>
    </p:spTree>
    <p:extLst>
      <p:ext uri="{BB962C8B-B14F-4D97-AF65-F5344CB8AC3E}">
        <p14:creationId xmlns:p14="http://schemas.microsoft.com/office/powerpoint/2010/main" val="2991621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DFA</a:t>
            </a:r>
            <a:r>
              <a:rPr lang="zh-CN" altLang="en-US" dirty="0"/>
              <a:t>与</a:t>
            </a:r>
            <a:r>
              <a:rPr lang="en-US" altLang="zh-CN" dirty="0"/>
              <a:t>NFA</a:t>
            </a:r>
            <a:r>
              <a:rPr lang="zh-CN" altLang="en-US" dirty="0"/>
              <a:t>的转换</a:t>
            </a:r>
          </a:p>
        </p:txBody>
      </p:sp>
      <p:pic>
        <p:nvPicPr>
          <p:cNvPr id="4" name="内容占位符 3"/>
          <p:cNvPicPr>
            <a:picLocks noGrp="1" noChangeAspect="1"/>
          </p:cNvPicPr>
          <p:nvPr>
            <p:ph idx="1"/>
          </p:nvPr>
        </p:nvPicPr>
        <p:blipFill>
          <a:blip r:embed="rId2"/>
          <a:stretch>
            <a:fillRect/>
          </a:stretch>
        </p:blipFill>
        <p:spPr>
          <a:xfrm>
            <a:off x="838200" y="2283746"/>
            <a:ext cx="2794495" cy="3263761"/>
          </a:xfrm>
          <a:prstGeom prst="rect">
            <a:avLst/>
          </a:prstGeom>
        </p:spPr>
      </p:pic>
      <p:pic>
        <p:nvPicPr>
          <p:cNvPr id="5" name="图片 4"/>
          <p:cNvPicPr>
            <a:picLocks noChangeAspect="1"/>
          </p:cNvPicPr>
          <p:nvPr/>
        </p:nvPicPr>
        <p:blipFill>
          <a:blip r:embed="rId3"/>
          <a:stretch>
            <a:fillRect/>
          </a:stretch>
        </p:blipFill>
        <p:spPr>
          <a:xfrm>
            <a:off x="6096000" y="529142"/>
            <a:ext cx="4076700" cy="2533095"/>
          </a:xfrm>
          <a:prstGeom prst="rect">
            <a:avLst/>
          </a:prstGeom>
        </p:spPr>
      </p:pic>
      <p:pic>
        <p:nvPicPr>
          <p:cNvPr id="6" name="图片 5"/>
          <p:cNvPicPr>
            <a:picLocks noChangeAspect="1"/>
          </p:cNvPicPr>
          <p:nvPr/>
        </p:nvPicPr>
        <p:blipFill>
          <a:blip r:embed="rId4"/>
          <a:stretch>
            <a:fillRect/>
          </a:stretch>
        </p:blipFill>
        <p:spPr>
          <a:xfrm>
            <a:off x="5424740" y="3322371"/>
            <a:ext cx="5556853" cy="3267686"/>
          </a:xfrm>
          <a:prstGeom prst="rect">
            <a:avLst/>
          </a:prstGeom>
        </p:spPr>
      </p:pic>
    </p:spTree>
    <p:extLst>
      <p:ext uri="{BB962C8B-B14F-4D97-AF65-F5344CB8AC3E}">
        <p14:creationId xmlns:p14="http://schemas.microsoft.com/office/powerpoint/2010/main" val="2067881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1828800" y="152400"/>
            <a:ext cx="8610600" cy="558800"/>
          </a:xfrm>
        </p:spPr>
        <p:txBody>
          <a:bodyPr/>
          <a:lstStyle/>
          <a:p>
            <a:r>
              <a:rPr lang="zh-CN" altLang="en-US" sz="2800" dirty="0">
                <a:latin typeface="宋体" charset="-122"/>
              </a:rPr>
              <a:t>示例：构造与下面的</a:t>
            </a:r>
            <a:r>
              <a:rPr lang="en-US" altLang="zh-CN" sz="2800" dirty="0">
                <a:latin typeface="宋体" charset="-122"/>
              </a:rPr>
              <a:t>NFA M</a:t>
            </a:r>
            <a:r>
              <a:rPr lang="zh-CN" altLang="en-US" sz="2800" dirty="0">
                <a:latin typeface="宋体" charset="-122"/>
              </a:rPr>
              <a:t>等价的</a:t>
            </a:r>
            <a:r>
              <a:rPr lang="en-US" altLang="zh-CN" sz="2800" dirty="0">
                <a:latin typeface="宋体" charset="-122"/>
              </a:rPr>
              <a:t>DFA D</a:t>
            </a:r>
            <a:r>
              <a:rPr lang="zh-CN" altLang="en-US" sz="2800" dirty="0">
                <a:latin typeface="宋体" charset="-122"/>
              </a:rPr>
              <a:t>。</a:t>
            </a:r>
          </a:p>
        </p:txBody>
      </p:sp>
      <p:sp>
        <p:nvSpPr>
          <p:cNvPr id="282627" name="Rectangle 3"/>
          <p:cNvSpPr>
            <a:spLocks noGrp="1" noChangeArrowheads="1"/>
          </p:cNvSpPr>
          <p:nvPr>
            <p:ph type="body" idx="1"/>
          </p:nvPr>
        </p:nvSpPr>
        <p:spPr>
          <a:xfrm>
            <a:off x="1718287" y="3338991"/>
            <a:ext cx="8686800" cy="3195353"/>
          </a:xfrm>
        </p:spPr>
        <p:txBody>
          <a:bodyPr>
            <a:noAutofit/>
          </a:bodyPr>
          <a:lstStyle/>
          <a:p>
            <a:r>
              <a:rPr lang="zh-CN" altLang="en-US" sz="2000" dirty="0">
                <a:latin typeface="宋体" charset="-122"/>
              </a:rPr>
              <a:t>字母表</a:t>
            </a:r>
            <a:r>
              <a:rPr lang="zh-CN" altLang="en-US" sz="2000" dirty="0">
                <a:latin typeface="宋体" charset="-122"/>
                <a:sym typeface="Symbol" pitchFamily="18" charset="2"/>
              </a:rPr>
              <a:t></a:t>
            </a:r>
            <a:r>
              <a:rPr lang="en-US" altLang="zh-CN" sz="2000" dirty="0">
                <a:latin typeface="宋体" charset="-122"/>
              </a:rPr>
              <a:t>={</a:t>
            </a:r>
            <a:r>
              <a:rPr lang="en-US" altLang="zh-CN" sz="2000" dirty="0" err="1">
                <a:latin typeface="宋体" charset="-122"/>
              </a:rPr>
              <a:t>a,b</a:t>
            </a:r>
            <a:r>
              <a:rPr lang="en-US" altLang="zh-CN" sz="2000" dirty="0">
                <a:latin typeface="宋体" charset="-122"/>
              </a:rPr>
              <a:t>}</a:t>
            </a:r>
          </a:p>
          <a:p>
            <a:r>
              <a:rPr lang="zh-CN" altLang="en-US" sz="2000" dirty="0">
                <a:solidFill>
                  <a:srgbClr val="0000FF"/>
                </a:solidFill>
                <a:latin typeface="宋体" charset="-122"/>
              </a:rPr>
              <a:t>初态为</a:t>
            </a:r>
            <a:r>
              <a:rPr lang="en-US" altLang="zh-CN" sz="2000" dirty="0">
                <a:solidFill>
                  <a:srgbClr val="0000FF"/>
                </a:solidFill>
                <a:latin typeface="宋体" charset="-122"/>
              </a:rPr>
              <a:t>A</a:t>
            </a:r>
            <a:r>
              <a:rPr lang="zh-CN" altLang="en-US" sz="2000" dirty="0">
                <a:latin typeface="宋体" charset="-122"/>
              </a:rPr>
              <a:t>，</a:t>
            </a:r>
            <a:r>
              <a:rPr lang="en-US" altLang="zh-CN" sz="2000" dirty="0">
                <a:latin typeface="宋体" charset="-122"/>
              </a:rPr>
              <a:t>A=</a:t>
            </a:r>
            <a:r>
              <a:rPr lang="en-US" altLang="zh-CN" sz="2000" dirty="0">
                <a:latin typeface="宋体" charset="-122"/>
                <a:sym typeface="Symbol" pitchFamily="18" charset="2"/>
              </a:rPr>
              <a:t></a:t>
            </a:r>
            <a:r>
              <a:rPr lang="en-US" altLang="zh-CN" sz="2000" dirty="0">
                <a:latin typeface="宋体" charset="-122"/>
              </a:rPr>
              <a:t>_closure(0)={0,1,2,4,7}</a:t>
            </a:r>
          </a:p>
          <a:p>
            <a:pPr>
              <a:buFont typeface="Monotype Sorts" pitchFamily="2" charset="2"/>
              <a:buNone/>
            </a:pPr>
            <a:r>
              <a:rPr lang="en-US" altLang="zh-CN" sz="2000" dirty="0">
                <a:solidFill>
                  <a:srgbClr val="0000FF"/>
                </a:solidFill>
              </a:rPr>
              <a:t> DTT[</a:t>
            </a:r>
            <a:r>
              <a:rPr lang="en-US" altLang="zh-CN" sz="2000" dirty="0" err="1">
                <a:solidFill>
                  <a:srgbClr val="0000FF"/>
                </a:solidFill>
              </a:rPr>
              <a:t>A,a</a:t>
            </a:r>
            <a:r>
              <a:rPr lang="en-US" altLang="zh-CN" sz="2000" dirty="0">
                <a:solidFill>
                  <a:srgbClr val="0000FF"/>
                </a:solidFill>
              </a:rPr>
              <a:t>]</a:t>
            </a:r>
            <a:r>
              <a:rPr lang="en-US" altLang="zh-CN" sz="2000" dirty="0"/>
              <a:t>=</a:t>
            </a:r>
            <a:r>
              <a:rPr lang="en-US" altLang="zh-CN" sz="2000" dirty="0">
                <a:sym typeface="Symbol" pitchFamily="18" charset="2"/>
              </a:rPr>
              <a:t></a:t>
            </a:r>
            <a:r>
              <a:rPr lang="en-US" altLang="zh-CN" sz="2000" dirty="0"/>
              <a:t>_closure( move(</a:t>
            </a:r>
            <a:r>
              <a:rPr lang="en-US" altLang="zh-CN" sz="2000" dirty="0" err="1"/>
              <a:t>A,a</a:t>
            </a:r>
            <a:r>
              <a:rPr lang="en-US" altLang="zh-CN" sz="2000" dirty="0"/>
              <a:t>) )</a:t>
            </a:r>
          </a:p>
          <a:p>
            <a:pPr>
              <a:buFont typeface="Monotype Sorts" pitchFamily="2" charset="2"/>
              <a:buNone/>
            </a:pPr>
            <a:r>
              <a:rPr lang="en-US" altLang="zh-CN" sz="2000" dirty="0"/>
              <a:t> =</a:t>
            </a:r>
            <a:r>
              <a:rPr lang="en-US" altLang="zh-CN" sz="2000" dirty="0">
                <a:sym typeface="Symbol" pitchFamily="18" charset="2"/>
              </a:rPr>
              <a:t></a:t>
            </a:r>
            <a:r>
              <a:rPr lang="en-US" altLang="zh-CN" sz="2000" dirty="0"/>
              <a:t>_closure(move(0,a)∪move(1,a)∪move(2,a)∪move(4,a)∪move(7,a))</a:t>
            </a:r>
            <a:endParaRPr lang="en-US" altLang="zh-CN" sz="2000" dirty="0">
              <a:latin typeface="宋体" charset="-122"/>
            </a:endParaRPr>
          </a:p>
          <a:p>
            <a:pPr algn="just">
              <a:buFont typeface="Monotype Sorts" pitchFamily="2" charset="2"/>
              <a:buNone/>
            </a:pPr>
            <a:r>
              <a:rPr lang="en-US" altLang="zh-CN" sz="2000" dirty="0"/>
              <a:t> =</a:t>
            </a:r>
            <a:r>
              <a:rPr lang="en-US" altLang="zh-CN" sz="2000" dirty="0">
                <a:solidFill>
                  <a:srgbClr val="0000FF"/>
                </a:solidFill>
                <a:sym typeface="Symbol" pitchFamily="18" charset="2"/>
              </a:rPr>
              <a:t></a:t>
            </a:r>
            <a:r>
              <a:rPr lang="en-US" altLang="zh-CN" sz="2000" dirty="0">
                <a:solidFill>
                  <a:srgbClr val="0000FF"/>
                </a:solidFill>
              </a:rPr>
              <a:t>_closure({3,8})</a:t>
            </a:r>
            <a:r>
              <a:rPr lang="en-US" altLang="zh-CN" sz="2000" dirty="0"/>
              <a:t>=</a:t>
            </a:r>
            <a:r>
              <a:rPr lang="en-US" altLang="zh-CN" sz="2000" dirty="0">
                <a:sym typeface="Symbol" pitchFamily="18" charset="2"/>
              </a:rPr>
              <a:t></a:t>
            </a:r>
            <a:r>
              <a:rPr lang="en-US" altLang="zh-CN" sz="2000" dirty="0"/>
              <a:t>_closure(3)∪</a:t>
            </a:r>
            <a:r>
              <a:rPr lang="en-US" altLang="zh-CN" sz="2000" dirty="0">
                <a:sym typeface="Symbol" pitchFamily="18" charset="2"/>
              </a:rPr>
              <a:t></a:t>
            </a:r>
            <a:r>
              <a:rPr lang="en-US" altLang="zh-CN" sz="2000" dirty="0"/>
              <a:t>_closure(8)=</a:t>
            </a:r>
            <a:r>
              <a:rPr lang="en-US" altLang="zh-CN" sz="2000" dirty="0">
                <a:solidFill>
                  <a:srgbClr val="0000FF"/>
                </a:solidFill>
              </a:rPr>
              <a:t>{1,2,3,4,6,7,8}=B</a:t>
            </a:r>
            <a:endParaRPr lang="en-US" altLang="zh-CN" sz="2000" dirty="0">
              <a:latin typeface="宋体" charset="-122"/>
            </a:endParaRPr>
          </a:p>
          <a:p>
            <a:pPr algn="just">
              <a:buFont typeface="Monotype Sorts" pitchFamily="2" charset="2"/>
              <a:buNone/>
            </a:pPr>
            <a:r>
              <a:rPr lang="en-US" altLang="zh-CN" sz="2000" dirty="0">
                <a:solidFill>
                  <a:srgbClr val="0000FF"/>
                </a:solidFill>
              </a:rPr>
              <a:t> DTT[</a:t>
            </a:r>
            <a:r>
              <a:rPr lang="en-US" altLang="zh-CN" sz="2000" dirty="0" err="1">
                <a:solidFill>
                  <a:srgbClr val="0000FF"/>
                </a:solidFill>
              </a:rPr>
              <a:t>A,b</a:t>
            </a:r>
            <a:r>
              <a:rPr lang="en-US" altLang="zh-CN" sz="2000" dirty="0">
                <a:solidFill>
                  <a:srgbClr val="0000FF"/>
                </a:solidFill>
              </a:rPr>
              <a:t>]</a:t>
            </a:r>
            <a:r>
              <a:rPr lang="en-US" altLang="zh-CN" sz="2000" dirty="0"/>
              <a:t>=</a:t>
            </a:r>
            <a:r>
              <a:rPr lang="en-US" altLang="zh-CN" sz="2000" dirty="0">
                <a:sym typeface="Symbol" pitchFamily="18" charset="2"/>
              </a:rPr>
              <a:t></a:t>
            </a:r>
            <a:r>
              <a:rPr lang="en-US" altLang="zh-CN" sz="2000" dirty="0"/>
              <a:t>-closure(move(</a:t>
            </a:r>
            <a:r>
              <a:rPr lang="en-US" altLang="zh-CN" sz="2000" dirty="0" err="1"/>
              <a:t>A,b</a:t>
            </a:r>
            <a:r>
              <a:rPr lang="en-US" altLang="zh-CN" sz="2000" dirty="0"/>
              <a:t>))=</a:t>
            </a:r>
            <a:r>
              <a:rPr lang="en-US" altLang="zh-CN" sz="2000" dirty="0">
                <a:solidFill>
                  <a:srgbClr val="0000FF"/>
                </a:solidFill>
                <a:sym typeface="Symbol" pitchFamily="18" charset="2"/>
              </a:rPr>
              <a:t></a:t>
            </a:r>
            <a:r>
              <a:rPr lang="en-US" altLang="zh-CN" sz="2000" dirty="0">
                <a:solidFill>
                  <a:srgbClr val="0000FF"/>
                </a:solidFill>
              </a:rPr>
              <a:t>-closure(5)</a:t>
            </a:r>
            <a:r>
              <a:rPr lang="en-US" altLang="zh-CN" sz="2000" dirty="0"/>
              <a:t>=</a:t>
            </a:r>
            <a:r>
              <a:rPr lang="en-US" altLang="zh-CN" sz="2000" dirty="0">
                <a:solidFill>
                  <a:srgbClr val="0000FF"/>
                </a:solidFill>
              </a:rPr>
              <a:t>{1,2,4,5,6,7}=C</a:t>
            </a:r>
            <a:endParaRPr lang="en-US" altLang="zh-CN" sz="2000" dirty="0"/>
          </a:p>
          <a:p>
            <a:pPr algn="just">
              <a:buFont typeface="Monotype Sorts" pitchFamily="2" charset="2"/>
              <a:buNone/>
            </a:pPr>
            <a:r>
              <a:rPr lang="en-US" altLang="zh-CN" sz="2000" dirty="0">
                <a:solidFill>
                  <a:srgbClr val="0000FF"/>
                </a:solidFill>
              </a:rPr>
              <a:t> DTT[</a:t>
            </a:r>
            <a:r>
              <a:rPr lang="en-US" altLang="zh-CN" sz="2000" dirty="0" err="1">
                <a:solidFill>
                  <a:srgbClr val="0000FF"/>
                </a:solidFill>
              </a:rPr>
              <a:t>B,a</a:t>
            </a:r>
            <a:r>
              <a:rPr lang="en-US" altLang="zh-CN" sz="2000" dirty="0">
                <a:solidFill>
                  <a:srgbClr val="0000FF"/>
                </a:solidFill>
              </a:rPr>
              <a:t>]</a:t>
            </a:r>
            <a:r>
              <a:rPr lang="en-US" altLang="zh-CN" sz="2000" dirty="0"/>
              <a:t>=</a:t>
            </a:r>
            <a:r>
              <a:rPr lang="en-US" altLang="zh-CN" sz="2000" dirty="0">
                <a:sym typeface="Symbol" pitchFamily="18" charset="2"/>
              </a:rPr>
              <a:t></a:t>
            </a:r>
            <a:r>
              <a:rPr lang="en-US" altLang="zh-CN" sz="2000" dirty="0"/>
              <a:t>-closure(move(</a:t>
            </a:r>
            <a:r>
              <a:rPr lang="en-US" altLang="zh-CN" sz="2000" dirty="0" err="1"/>
              <a:t>B,a</a:t>
            </a:r>
            <a:r>
              <a:rPr lang="en-US" altLang="zh-CN" sz="2000" dirty="0"/>
              <a:t>))=</a:t>
            </a:r>
            <a:r>
              <a:rPr lang="en-US" altLang="zh-CN" sz="2000" dirty="0">
                <a:sym typeface="Symbol" pitchFamily="18" charset="2"/>
              </a:rPr>
              <a:t></a:t>
            </a:r>
            <a:r>
              <a:rPr lang="en-US" altLang="zh-CN" sz="2000" dirty="0"/>
              <a:t>-closure({3,8})=B</a:t>
            </a:r>
          </a:p>
          <a:p>
            <a:pPr algn="just">
              <a:buFont typeface="Monotype Sorts" pitchFamily="2" charset="2"/>
              <a:buNone/>
            </a:pPr>
            <a:r>
              <a:rPr lang="en-US" altLang="zh-CN" sz="2000" dirty="0">
                <a:solidFill>
                  <a:srgbClr val="0000FF"/>
                </a:solidFill>
              </a:rPr>
              <a:t> DTT[</a:t>
            </a:r>
            <a:r>
              <a:rPr lang="en-US" altLang="zh-CN" sz="2000" dirty="0" err="1">
                <a:solidFill>
                  <a:srgbClr val="0000FF"/>
                </a:solidFill>
              </a:rPr>
              <a:t>B,b</a:t>
            </a:r>
            <a:r>
              <a:rPr lang="en-US" altLang="zh-CN" sz="2000" dirty="0">
                <a:solidFill>
                  <a:srgbClr val="0000FF"/>
                </a:solidFill>
              </a:rPr>
              <a:t>]</a:t>
            </a:r>
            <a:r>
              <a:rPr lang="en-US" altLang="zh-CN" sz="2000" dirty="0"/>
              <a:t>=</a:t>
            </a:r>
            <a:r>
              <a:rPr lang="en-US" altLang="zh-CN" sz="2000" dirty="0">
                <a:sym typeface="Symbol" pitchFamily="18" charset="2"/>
              </a:rPr>
              <a:t></a:t>
            </a:r>
            <a:r>
              <a:rPr lang="en-US" altLang="zh-CN" sz="2000" dirty="0"/>
              <a:t>-closure(move(</a:t>
            </a:r>
            <a:r>
              <a:rPr lang="en-US" altLang="zh-CN" sz="2000" dirty="0" err="1"/>
              <a:t>B,b</a:t>
            </a:r>
            <a:r>
              <a:rPr lang="en-US" altLang="zh-CN" sz="2000" dirty="0"/>
              <a:t>))=</a:t>
            </a:r>
            <a:r>
              <a:rPr lang="en-US" altLang="zh-CN" sz="2000" dirty="0">
                <a:solidFill>
                  <a:srgbClr val="0000FF"/>
                </a:solidFill>
                <a:sym typeface="Symbol" pitchFamily="18" charset="2"/>
              </a:rPr>
              <a:t></a:t>
            </a:r>
            <a:r>
              <a:rPr lang="en-US" altLang="zh-CN" sz="2000" dirty="0">
                <a:solidFill>
                  <a:srgbClr val="0000FF"/>
                </a:solidFill>
              </a:rPr>
              <a:t>-closure({5,9})</a:t>
            </a:r>
            <a:r>
              <a:rPr lang="en-US" altLang="zh-CN" sz="2000" dirty="0"/>
              <a:t>=</a:t>
            </a:r>
            <a:r>
              <a:rPr lang="en-US" altLang="zh-CN" sz="2000" dirty="0">
                <a:solidFill>
                  <a:srgbClr val="0000FF"/>
                </a:solidFill>
              </a:rPr>
              <a:t>{1,2,4,5,6,7,9}=D</a:t>
            </a:r>
            <a:endParaRPr lang="en-US" altLang="zh-CN" sz="2000" dirty="0">
              <a:latin typeface="宋体" charset="-122"/>
            </a:endParaRPr>
          </a:p>
        </p:txBody>
      </p:sp>
      <p:grpSp>
        <p:nvGrpSpPr>
          <p:cNvPr id="282628" name="Group 4"/>
          <p:cNvGrpSpPr>
            <a:grpSpLocks/>
          </p:cNvGrpSpPr>
          <p:nvPr/>
        </p:nvGrpSpPr>
        <p:grpSpPr bwMode="auto">
          <a:xfrm>
            <a:off x="2782889" y="790576"/>
            <a:ext cx="7504113" cy="2411413"/>
            <a:chOff x="793" y="1008"/>
            <a:chExt cx="4727" cy="1519"/>
          </a:xfrm>
        </p:grpSpPr>
        <p:grpSp>
          <p:nvGrpSpPr>
            <p:cNvPr id="282629" name="Group 5"/>
            <p:cNvGrpSpPr>
              <a:grpSpLocks/>
            </p:cNvGrpSpPr>
            <p:nvPr/>
          </p:nvGrpSpPr>
          <p:grpSpPr bwMode="auto">
            <a:xfrm>
              <a:off x="1699" y="1655"/>
              <a:ext cx="194" cy="190"/>
              <a:chOff x="1699" y="1655"/>
              <a:chExt cx="194" cy="190"/>
            </a:xfrm>
          </p:grpSpPr>
          <p:sp>
            <p:nvSpPr>
              <p:cNvPr id="282630" name="Oval 6"/>
              <p:cNvSpPr>
                <a:spLocks noChangeArrowheads="1"/>
              </p:cNvSpPr>
              <p:nvPr/>
            </p:nvSpPr>
            <p:spPr bwMode="auto">
              <a:xfrm>
                <a:off x="1699" y="1655"/>
                <a:ext cx="194" cy="187"/>
              </a:xfrm>
              <a:prstGeom prst="ellipse">
                <a:avLst/>
              </a:prstGeom>
              <a:solidFill>
                <a:srgbClr val="FFFFFF"/>
              </a:solidFill>
              <a:ln w="15875">
                <a:solidFill>
                  <a:srgbClr val="000000"/>
                </a:solidFill>
                <a:round/>
                <a:headEnd/>
                <a:tailEnd/>
              </a:ln>
            </p:spPr>
            <p:txBody>
              <a:bodyPr/>
              <a:lstStyle/>
              <a:p>
                <a:endParaRPr lang="zh-CN" altLang="en-US"/>
              </a:p>
            </p:txBody>
          </p:sp>
          <p:sp>
            <p:nvSpPr>
              <p:cNvPr id="282631" name="Rectangle 7"/>
              <p:cNvSpPr>
                <a:spLocks noChangeArrowheads="1"/>
              </p:cNvSpPr>
              <p:nvPr/>
            </p:nvSpPr>
            <p:spPr bwMode="auto">
              <a:xfrm>
                <a:off x="1748" y="1671"/>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dirty="0">
                    <a:solidFill>
                      <a:srgbClr val="000000"/>
                    </a:solidFill>
                  </a:rPr>
                  <a:t>1</a:t>
                </a:r>
                <a:endParaRPr lang="en-US" altLang="zh-CN" sz="2000" b="1" dirty="0"/>
              </a:p>
            </p:txBody>
          </p:sp>
        </p:grpSp>
        <p:grpSp>
          <p:nvGrpSpPr>
            <p:cNvPr id="282632" name="Group 8"/>
            <p:cNvGrpSpPr>
              <a:grpSpLocks/>
            </p:cNvGrpSpPr>
            <p:nvPr/>
          </p:nvGrpSpPr>
          <p:grpSpPr bwMode="auto">
            <a:xfrm>
              <a:off x="2178" y="1976"/>
              <a:ext cx="195" cy="190"/>
              <a:chOff x="2178" y="1976"/>
              <a:chExt cx="195" cy="190"/>
            </a:xfrm>
          </p:grpSpPr>
          <p:sp>
            <p:nvSpPr>
              <p:cNvPr id="282633" name="Oval 9"/>
              <p:cNvSpPr>
                <a:spLocks noChangeArrowheads="1"/>
              </p:cNvSpPr>
              <p:nvPr/>
            </p:nvSpPr>
            <p:spPr bwMode="auto">
              <a:xfrm>
                <a:off x="2178" y="1976"/>
                <a:ext cx="195" cy="187"/>
              </a:xfrm>
              <a:prstGeom prst="ellipse">
                <a:avLst/>
              </a:prstGeom>
              <a:solidFill>
                <a:srgbClr val="FFFFFF"/>
              </a:solidFill>
              <a:ln w="15875">
                <a:solidFill>
                  <a:srgbClr val="000000"/>
                </a:solidFill>
                <a:round/>
                <a:headEnd/>
                <a:tailEnd/>
              </a:ln>
            </p:spPr>
            <p:txBody>
              <a:bodyPr/>
              <a:lstStyle/>
              <a:p>
                <a:endParaRPr lang="zh-CN" altLang="en-US"/>
              </a:p>
            </p:txBody>
          </p:sp>
          <p:sp>
            <p:nvSpPr>
              <p:cNvPr id="282634" name="Rectangle 10"/>
              <p:cNvSpPr>
                <a:spLocks noChangeArrowheads="1"/>
              </p:cNvSpPr>
              <p:nvPr/>
            </p:nvSpPr>
            <p:spPr bwMode="auto">
              <a:xfrm>
                <a:off x="2226" y="1992"/>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dirty="0">
                    <a:solidFill>
                      <a:srgbClr val="000000"/>
                    </a:solidFill>
                  </a:rPr>
                  <a:t>4</a:t>
                </a:r>
                <a:endParaRPr lang="en-US" altLang="zh-CN" sz="2000" b="1" dirty="0"/>
              </a:p>
            </p:txBody>
          </p:sp>
        </p:grpSp>
        <p:grpSp>
          <p:nvGrpSpPr>
            <p:cNvPr id="282635" name="Group 11"/>
            <p:cNvGrpSpPr>
              <a:grpSpLocks/>
            </p:cNvGrpSpPr>
            <p:nvPr/>
          </p:nvGrpSpPr>
          <p:grpSpPr bwMode="auto">
            <a:xfrm>
              <a:off x="1243" y="1647"/>
              <a:ext cx="193" cy="190"/>
              <a:chOff x="1243" y="1647"/>
              <a:chExt cx="193" cy="190"/>
            </a:xfrm>
          </p:grpSpPr>
          <p:sp>
            <p:nvSpPr>
              <p:cNvPr id="282636" name="Oval 12"/>
              <p:cNvSpPr>
                <a:spLocks noChangeArrowheads="1"/>
              </p:cNvSpPr>
              <p:nvPr/>
            </p:nvSpPr>
            <p:spPr bwMode="auto">
              <a:xfrm>
                <a:off x="1243" y="1647"/>
                <a:ext cx="193" cy="186"/>
              </a:xfrm>
              <a:prstGeom prst="ellipse">
                <a:avLst/>
              </a:prstGeom>
              <a:solidFill>
                <a:srgbClr val="FFFFFF"/>
              </a:solidFill>
              <a:ln w="15875">
                <a:solidFill>
                  <a:srgbClr val="000000"/>
                </a:solidFill>
                <a:round/>
                <a:headEnd/>
                <a:tailEnd/>
              </a:ln>
            </p:spPr>
            <p:txBody>
              <a:bodyPr/>
              <a:lstStyle/>
              <a:p>
                <a:endParaRPr lang="zh-CN" altLang="en-US"/>
              </a:p>
            </p:txBody>
          </p:sp>
          <p:sp>
            <p:nvSpPr>
              <p:cNvPr id="282637" name="Rectangle 13"/>
              <p:cNvSpPr>
                <a:spLocks noChangeArrowheads="1"/>
              </p:cNvSpPr>
              <p:nvPr/>
            </p:nvSpPr>
            <p:spPr bwMode="auto">
              <a:xfrm>
                <a:off x="1290" y="1663"/>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0</a:t>
                </a:r>
                <a:endParaRPr lang="en-US" altLang="zh-CN" sz="2000" b="1"/>
              </a:p>
            </p:txBody>
          </p:sp>
        </p:grpSp>
        <p:sp>
          <p:nvSpPr>
            <p:cNvPr id="282638" name="Line 14"/>
            <p:cNvSpPr>
              <a:spLocks noChangeShapeType="1"/>
            </p:cNvSpPr>
            <p:nvPr/>
          </p:nvSpPr>
          <p:spPr bwMode="auto">
            <a:xfrm>
              <a:off x="1439" y="1747"/>
              <a:ext cx="20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639" name="Freeform 15"/>
            <p:cNvSpPr>
              <a:spLocks/>
            </p:cNvSpPr>
            <p:nvPr/>
          </p:nvSpPr>
          <p:spPr bwMode="auto">
            <a:xfrm>
              <a:off x="1619" y="1717"/>
              <a:ext cx="75" cy="60"/>
            </a:xfrm>
            <a:custGeom>
              <a:avLst/>
              <a:gdLst>
                <a:gd name="T0" fmla="*/ 0 w 75"/>
                <a:gd name="T1" fmla="*/ 60 h 60"/>
                <a:gd name="T2" fmla="*/ 11 w 75"/>
                <a:gd name="T3" fmla="*/ 30 h 60"/>
                <a:gd name="T4" fmla="*/ 0 w 75"/>
                <a:gd name="T5" fmla="*/ 0 h 60"/>
                <a:gd name="T6" fmla="*/ 75 w 75"/>
                <a:gd name="T7" fmla="*/ 30 h 60"/>
                <a:gd name="T8" fmla="*/ 0 w 75"/>
                <a:gd name="T9" fmla="*/ 60 h 60"/>
              </a:gdLst>
              <a:ahLst/>
              <a:cxnLst>
                <a:cxn ang="0">
                  <a:pos x="T0" y="T1"/>
                </a:cxn>
                <a:cxn ang="0">
                  <a:pos x="T2" y="T3"/>
                </a:cxn>
                <a:cxn ang="0">
                  <a:pos x="T4" y="T5"/>
                </a:cxn>
                <a:cxn ang="0">
                  <a:pos x="T6" y="T7"/>
                </a:cxn>
                <a:cxn ang="0">
                  <a:pos x="T8" y="T9"/>
                </a:cxn>
              </a:cxnLst>
              <a:rect l="0" t="0" r="r" b="b"/>
              <a:pathLst>
                <a:path w="75" h="60">
                  <a:moveTo>
                    <a:pt x="0" y="60"/>
                  </a:moveTo>
                  <a:lnTo>
                    <a:pt x="11" y="30"/>
                  </a:lnTo>
                  <a:lnTo>
                    <a:pt x="0" y="0"/>
                  </a:lnTo>
                  <a:lnTo>
                    <a:pt x="75" y="30"/>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40" name="Line 16"/>
            <p:cNvSpPr>
              <a:spLocks noChangeShapeType="1"/>
            </p:cNvSpPr>
            <p:nvPr/>
          </p:nvSpPr>
          <p:spPr bwMode="auto">
            <a:xfrm>
              <a:off x="908" y="1740"/>
              <a:ext cx="27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641" name="Freeform 17"/>
            <p:cNvSpPr>
              <a:spLocks/>
            </p:cNvSpPr>
            <p:nvPr/>
          </p:nvSpPr>
          <p:spPr bwMode="auto">
            <a:xfrm>
              <a:off x="1155" y="1710"/>
              <a:ext cx="75" cy="60"/>
            </a:xfrm>
            <a:custGeom>
              <a:avLst/>
              <a:gdLst>
                <a:gd name="T0" fmla="*/ 0 w 75"/>
                <a:gd name="T1" fmla="*/ 60 h 60"/>
                <a:gd name="T2" fmla="*/ 11 w 75"/>
                <a:gd name="T3" fmla="*/ 30 h 60"/>
                <a:gd name="T4" fmla="*/ 0 w 75"/>
                <a:gd name="T5" fmla="*/ 0 h 60"/>
                <a:gd name="T6" fmla="*/ 75 w 75"/>
                <a:gd name="T7" fmla="*/ 30 h 60"/>
                <a:gd name="T8" fmla="*/ 0 w 75"/>
                <a:gd name="T9" fmla="*/ 60 h 60"/>
              </a:gdLst>
              <a:ahLst/>
              <a:cxnLst>
                <a:cxn ang="0">
                  <a:pos x="T0" y="T1"/>
                </a:cxn>
                <a:cxn ang="0">
                  <a:pos x="T2" y="T3"/>
                </a:cxn>
                <a:cxn ang="0">
                  <a:pos x="T4" y="T5"/>
                </a:cxn>
                <a:cxn ang="0">
                  <a:pos x="T6" y="T7"/>
                </a:cxn>
                <a:cxn ang="0">
                  <a:pos x="T8" y="T9"/>
                </a:cxn>
              </a:cxnLst>
              <a:rect l="0" t="0" r="r" b="b"/>
              <a:pathLst>
                <a:path w="75" h="60">
                  <a:moveTo>
                    <a:pt x="0" y="60"/>
                  </a:moveTo>
                  <a:lnTo>
                    <a:pt x="11" y="30"/>
                  </a:lnTo>
                  <a:lnTo>
                    <a:pt x="0" y="0"/>
                  </a:lnTo>
                  <a:lnTo>
                    <a:pt x="75" y="30"/>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42" name="Rectangle 18"/>
            <p:cNvSpPr>
              <a:spLocks noChangeArrowheads="1"/>
            </p:cNvSpPr>
            <p:nvPr/>
          </p:nvSpPr>
          <p:spPr bwMode="auto">
            <a:xfrm>
              <a:off x="793" y="1538"/>
              <a:ext cx="25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1600" b="1">
                  <a:solidFill>
                    <a:srgbClr val="000000"/>
                  </a:solidFill>
                </a:rPr>
                <a:t>开始</a:t>
              </a:r>
              <a:endParaRPr lang="zh-CN" altLang="zh-CN" sz="1600" b="1"/>
            </a:p>
          </p:txBody>
        </p:sp>
        <p:sp>
          <p:nvSpPr>
            <p:cNvPr id="282643" name="Arc 19"/>
            <p:cNvSpPr>
              <a:spLocks/>
            </p:cNvSpPr>
            <p:nvPr/>
          </p:nvSpPr>
          <p:spPr bwMode="auto">
            <a:xfrm>
              <a:off x="1784" y="1209"/>
              <a:ext cx="1471" cy="433"/>
            </a:xfrm>
            <a:custGeom>
              <a:avLst/>
              <a:gdLst>
                <a:gd name="G0" fmla="+- 21434 0 0"/>
                <a:gd name="G1" fmla="+- 21600 0 0"/>
                <a:gd name="G2" fmla="+- 21600 0 0"/>
                <a:gd name="T0" fmla="*/ 0 w 43034"/>
                <a:gd name="T1" fmla="*/ 18925 h 21600"/>
                <a:gd name="T2" fmla="*/ 43034 w 43034"/>
                <a:gd name="T3" fmla="*/ 21501 h 21600"/>
                <a:gd name="T4" fmla="*/ 21434 w 43034"/>
                <a:gd name="T5" fmla="*/ 21600 h 21600"/>
              </a:gdLst>
              <a:ahLst/>
              <a:cxnLst>
                <a:cxn ang="0">
                  <a:pos x="T0" y="T1"/>
                </a:cxn>
                <a:cxn ang="0">
                  <a:pos x="T2" y="T3"/>
                </a:cxn>
                <a:cxn ang="0">
                  <a:pos x="T4" y="T5"/>
                </a:cxn>
              </a:cxnLst>
              <a:rect l="0" t="0" r="r" b="b"/>
              <a:pathLst>
                <a:path w="43034" h="21600" fill="none" extrusionOk="0">
                  <a:moveTo>
                    <a:pt x="0" y="18925"/>
                  </a:moveTo>
                  <a:cubicBezTo>
                    <a:pt x="1349" y="8113"/>
                    <a:pt x="10539" y="-1"/>
                    <a:pt x="21434" y="0"/>
                  </a:cubicBezTo>
                  <a:cubicBezTo>
                    <a:pt x="33324" y="0"/>
                    <a:pt x="42979" y="9610"/>
                    <a:pt x="43033" y="21501"/>
                  </a:cubicBezTo>
                </a:path>
                <a:path w="43034" h="21600" stroke="0" extrusionOk="0">
                  <a:moveTo>
                    <a:pt x="0" y="18925"/>
                  </a:moveTo>
                  <a:cubicBezTo>
                    <a:pt x="1349" y="8113"/>
                    <a:pt x="10539" y="-1"/>
                    <a:pt x="21434" y="0"/>
                  </a:cubicBezTo>
                  <a:cubicBezTo>
                    <a:pt x="33324" y="0"/>
                    <a:pt x="42979" y="9610"/>
                    <a:pt x="43033" y="21501"/>
                  </a:cubicBezTo>
                  <a:lnTo>
                    <a:pt x="21434" y="21600"/>
                  </a:lnTo>
                  <a:close/>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2644" name="Freeform 20"/>
            <p:cNvSpPr>
              <a:spLocks/>
            </p:cNvSpPr>
            <p:nvPr/>
          </p:nvSpPr>
          <p:spPr bwMode="auto">
            <a:xfrm>
              <a:off x="1755" y="1567"/>
              <a:ext cx="65" cy="73"/>
            </a:xfrm>
            <a:custGeom>
              <a:avLst/>
              <a:gdLst>
                <a:gd name="T0" fmla="*/ 0 w 65"/>
                <a:gd name="T1" fmla="*/ 0 h 73"/>
                <a:gd name="T2" fmla="*/ 32 w 65"/>
                <a:gd name="T3" fmla="*/ 14 h 73"/>
                <a:gd name="T4" fmla="*/ 65 w 65"/>
                <a:gd name="T5" fmla="*/ 8 h 73"/>
                <a:gd name="T6" fmla="*/ 23 w 65"/>
                <a:gd name="T7" fmla="*/ 73 h 73"/>
                <a:gd name="T8" fmla="*/ 0 w 65"/>
                <a:gd name="T9" fmla="*/ 0 h 73"/>
              </a:gdLst>
              <a:ahLst/>
              <a:cxnLst>
                <a:cxn ang="0">
                  <a:pos x="T0" y="T1"/>
                </a:cxn>
                <a:cxn ang="0">
                  <a:pos x="T2" y="T3"/>
                </a:cxn>
                <a:cxn ang="0">
                  <a:pos x="T4" y="T5"/>
                </a:cxn>
                <a:cxn ang="0">
                  <a:pos x="T6" y="T7"/>
                </a:cxn>
                <a:cxn ang="0">
                  <a:pos x="T8" y="T9"/>
                </a:cxn>
              </a:cxnLst>
              <a:rect l="0" t="0" r="r" b="b"/>
              <a:pathLst>
                <a:path w="65" h="73">
                  <a:moveTo>
                    <a:pt x="0" y="0"/>
                  </a:moveTo>
                  <a:lnTo>
                    <a:pt x="32" y="14"/>
                  </a:lnTo>
                  <a:lnTo>
                    <a:pt x="65" y="8"/>
                  </a:lnTo>
                  <a:lnTo>
                    <a:pt x="23" y="7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45" name="Arc 21"/>
            <p:cNvSpPr>
              <a:spLocks/>
            </p:cNvSpPr>
            <p:nvPr/>
          </p:nvSpPr>
          <p:spPr bwMode="auto">
            <a:xfrm>
              <a:off x="1346" y="1731"/>
              <a:ext cx="2370" cy="620"/>
            </a:xfrm>
            <a:custGeom>
              <a:avLst/>
              <a:gdLst>
                <a:gd name="G0" fmla="+- 21202 0 0"/>
                <a:gd name="G1" fmla="+- 0 0 0"/>
                <a:gd name="G2" fmla="+- 21600 0 0"/>
                <a:gd name="T0" fmla="*/ 42016 w 42016"/>
                <a:gd name="T1" fmla="*/ 5774 h 21600"/>
                <a:gd name="T2" fmla="*/ 0 w 42016"/>
                <a:gd name="T3" fmla="*/ 4125 h 21600"/>
                <a:gd name="T4" fmla="*/ 21202 w 42016"/>
                <a:gd name="T5" fmla="*/ 0 h 21600"/>
              </a:gdLst>
              <a:ahLst/>
              <a:cxnLst>
                <a:cxn ang="0">
                  <a:pos x="T0" y="T1"/>
                </a:cxn>
                <a:cxn ang="0">
                  <a:pos x="T2" y="T3"/>
                </a:cxn>
                <a:cxn ang="0">
                  <a:pos x="T4" y="T5"/>
                </a:cxn>
              </a:cxnLst>
              <a:rect l="0" t="0" r="r" b="b"/>
              <a:pathLst>
                <a:path w="42016" h="21600" fill="none" extrusionOk="0">
                  <a:moveTo>
                    <a:pt x="42015" y="5773"/>
                  </a:moveTo>
                  <a:cubicBezTo>
                    <a:pt x="39421" y="15126"/>
                    <a:pt x="30907" y="21599"/>
                    <a:pt x="21202" y="21600"/>
                  </a:cubicBezTo>
                  <a:cubicBezTo>
                    <a:pt x="10863" y="21600"/>
                    <a:pt x="1974" y="14273"/>
                    <a:pt x="-1" y="4125"/>
                  </a:cubicBezTo>
                </a:path>
                <a:path w="42016" h="21600" stroke="0" extrusionOk="0">
                  <a:moveTo>
                    <a:pt x="42015" y="5773"/>
                  </a:moveTo>
                  <a:cubicBezTo>
                    <a:pt x="39421" y="15126"/>
                    <a:pt x="30907" y="21599"/>
                    <a:pt x="21202" y="21600"/>
                  </a:cubicBezTo>
                  <a:cubicBezTo>
                    <a:pt x="10863" y="21600"/>
                    <a:pt x="1974" y="14273"/>
                    <a:pt x="-1" y="4125"/>
                  </a:cubicBezTo>
                  <a:lnTo>
                    <a:pt x="21202" y="0"/>
                  </a:lnTo>
                  <a:close/>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2646" name="Freeform 22"/>
            <p:cNvSpPr>
              <a:spLocks/>
            </p:cNvSpPr>
            <p:nvPr/>
          </p:nvSpPr>
          <p:spPr bwMode="auto">
            <a:xfrm>
              <a:off x="3675" y="1850"/>
              <a:ext cx="61" cy="76"/>
            </a:xfrm>
            <a:custGeom>
              <a:avLst/>
              <a:gdLst>
                <a:gd name="T0" fmla="*/ 57 w 61"/>
                <a:gd name="T1" fmla="*/ 76 h 76"/>
                <a:gd name="T2" fmla="*/ 33 w 61"/>
                <a:gd name="T3" fmla="*/ 54 h 76"/>
                <a:gd name="T4" fmla="*/ 0 w 61"/>
                <a:gd name="T5" fmla="*/ 50 h 76"/>
                <a:gd name="T6" fmla="*/ 61 w 61"/>
                <a:gd name="T7" fmla="*/ 0 h 76"/>
                <a:gd name="T8" fmla="*/ 57 w 61"/>
                <a:gd name="T9" fmla="*/ 76 h 76"/>
              </a:gdLst>
              <a:ahLst/>
              <a:cxnLst>
                <a:cxn ang="0">
                  <a:pos x="T0" y="T1"/>
                </a:cxn>
                <a:cxn ang="0">
                  <a:pos x="T2" y="T3"/>
                </a:cxn>
                <a:cxn ang="0">
                  <a:pos x="T4" y="T5"/>
                </a:cxn>
                <a:cxn ang="0">
                  <a:pos x="T6" y="T7"/>
                </a:cxn>
                <a:cxn ang="0">
                  <a:pos x="T8" y="T9"/>
                </a:cxn>
              </a:cxnLst>
              <a:rect l="0" t="0" r="r" b="b"/>
              <a:pathLst>
                <a:path w="61" h="76">
                  <a:moveTo>
                    <a:pt x="57" y="76"/>
                  </a:moveTo>
                  <a:lnTo>
                    <a:pt x="33" y="54"/>
                  </a:lnTo>
                  <a:lnTo>
                    <a:pt x="0" y="50"/>
                  </a:lnTo>
                  <a:lnTo>
                    <a:pt x="61" y="0"/>
                  </a:lnTo>
                  <a:lnTo>
                    <a:pt x="57"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47" name="Rectangle 23"/>
            <p:cNvSpPr>
              <a:spLocks noChangeArrowheads="1"/>
            </p:cNvSpPr>
            <p:nvPr/>
          </p:nvSpPr>
          <p:spPr bwMode="auto">
            <a:xfrm>
              <a:off x="1496" y="1548"/>
              <a:ext cx="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latin typeface="Symbol" pitchFamily="18" charset="2"/>
                </a:rPr>
                <a:t>e</a:t>
              </a:r>
              <a:endParaRPr lang="en-US" altLang="zh-CN" sz="2000" b="1"/>
            </a:p>
          </p:txBody>
        </p:sp>
        <p:sp>
          <p:nvSpPr>
            <p:cNvPr id="282648" name="Rectangle 24"/>
            <p:cNvSpPr>
              <a:spLocks noChangeArrowheads="1"/>
            </p:cNvSpPr>
            <p:nvPr/>
          </p:nvSpPr>
          <p:spPr bwMode="auto">
            <a:xfrm>
              <a:off x="1547" y="1608"/>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 </a:t>
              </a:r>
              <a:endParaRPr lang="en-US" altLang="zh-CN" sz="2000" b="1"/>
            </a:p>
          </p:txBody>
        </p:sp>
        <p:grpSp>
          <p:nvGrpSpPr>
            <p:cNvPr id="282649" name="Group 25"/>
            <p:cNvGrpSpPr>
              <a:grpSpLocks/>
            </p:cNvGrpSpPr>
            <p:nvPr/>
          </p:nvGrpSpPr>
          <p:grpSpPr bwMode="auto">
            <a:xfrm>
              <a:off x="5165" y="1629"/>
              <a:ext cx="355" cy="235"/>
              <a:chOff x="5165" y="1629"/>
              <a:chExt cx="355" cy="209"/>
            </a:xfrm>
          </p:grpSpPr>
          <p:sp>
            <p:nvSpPr>
              <p:cNvPr id="282650" name="Oval 26"/>
              <p:cNvSpPr>
                <a:spLocks noChangeArrowheads="1"/>
              </p:cNvSpPr>
              <p:nvPr/>
            </p:nvSpPr>
            <p:spPr bwMode="auto">
              <a:xfrm>
                <a:off x="5165" y="1629"/>
                <a:ext cx="238" cy="209"/>
              </a:xfrm>
              <a:prstGeom prst="ellipse">
                <a:avLst/>
              </a:prstGeom>
              <a:solidFill>
                <a:srgbClr val="FFFFFF"/>
              </a:solidFill>
              <a:ln w="15875">
                <a:solidFill>
                  <a:srgbClr val="000000"/>
                </a:solidFill>
                <a:round/>
                <a:headEnd/>
                <a:tailEnd/>
              </a:ln>
            </p:spPr>
            <p:txBody>
              <a:bodyPr/>
              <a:lstStyle/>
              <a:p>
                <a:endParaRPr lang="zh-CN" altLang="en-US"/>
              </a:p>
            </p:txBody>
          </p:sp>
          <p:sp>
            <p:nvSpPr>
              <p:cNvPr id="282651" name="Oval 27"/>
              <p:cNvSpPr>
                <a:spLocks noChangeArrowheads="1"/>
              </p:cNvSpPr>
              <p:nvPr/>
            </p:nvSpPr>
            <p:spPr bwMode="auto">
              <a:xfrm>
                <a:off x="5190" y="1649"/>
                <a:ext cx="189" cy="168"/>
              </a:xfrm>
              <a:prstGeom prst="ellipse">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2652" name="Rectangle 28"/>
              <p:cNvSpPr>
                <a:spLocks noChangeArrowheads="1"/>
              </p:cNvSpPr>
              <p:nvPr/>
            </p:nvSpPr>
            <p:spPr bwMode="auto">
              <a:xfrm>
                <a:off x="5197" y="1672"/>
                <a:ext cx="32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10    </a:t>
                </a:r>
                <a:endParaRPr lang="en-US" altLang="zh-CN" sz="2000" b="1"/>
              </a:p>
            </p:txBody>
          </p:sp>
        </p:grpSp>
        <p:sp>
          <p:nvSpPr>
            <p:cNvPr id="282653" name="Line 29"/>
            <p:cNvSpPr>
              <a:spLocks noChangeShapeType="1"/>
            </p:cNvSpPr>
            <p:nvPr/>
          </p:nvSpPr>
          <p:spPr bwMode="auto">
            <a:xfrm>
              <a:off x="3356" y="1738"/>
              <a:ext cx="239"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654" name="Freeform 30"/>
            <p:cNvSpPr>
              <a:spLocks/>
            </p:cNvSpPr>
            <p:nvPr/>
          </p:nvSpPr>
          <p:spPr bwMode="auto">
            <a:xfrm>
              <a:off x="3573" y="1707"/>
              <a:ext cx="75" cy="61"/>
            </a:xfrm>
            <a:custGeom>
              <a:avLst/>
              <a:gdLst>
                <a:gd name="T0" fmla="*/ 0 w 75"/>
                <a:gd name="T1" fmla="*/ 61 h 61"/>
                <a:gd name="T2" fmla="*/ 12 w 75"/>
                <a:gd name="T3" fmla="*/ 31 h 61"/>
                <a:gd name="T4" fmla="*/ 0 w 75"/>
                <a:gd name="T5" fmla="*/ 0 h 61"/>
                <a:gd name="T6" fmla="*/ 75 w 75"/>
                <a:gd name="T7" fmla="*/ 31 h 61"/>
                <a:gd name="T8" fmla="*/ 0 w 75"/>
                <a:gd name="T9" fmla="*/ 61 h 61"/>
              </a:gdLst>
              <a:ahLst/>
              <a:cxnLst>
                <a:cxn ang="0">
                  <a:pos x="T0" y="T1"/>
                </a:cxn>
                <a:cxn ang="0">
                  <a:pos x="T2" y="T3"/>
                </a:cxn>
                <a:cxn ang="0">
                  <a:pos x="T4" y="T5"/>
                </a:cxn>
                <a:cxn ang="0">
                  <a:pos x="T6" y="T7"/>
                </a:cxn>
                <a:cxn ang="0">
                  <a:pos x="T8" y="T9"/>
                </a:cxn>
              </a:cxnLst>
              <a:rect l="0" t="0" r="r" b="b"/>
              <a:pathLst>
                <a:path w="75" h="61">
                  <a:moveTo>
                    <a:pt x="0" y="61"/>
                  </a:moveTo>
                  <a:lnTo>
                    <a:pt x="12" y="31"/>
                  </a:lnTo>
                  <a:lnTo>
                    <a:pt x="0" y="0"/>
                  </a:lnTo>
                  <a:lnTo>
                    <a:pt x="75" y="31"/>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55" name="Rectangle 31"/>
            <p:cNvSpPr>
              <a:spLocks noChangeArrowheads="1"/>
            </p:cNvSpPr>
            <p:nvPr/>
          </p:nvSpPr>
          <p:spPr bwMode="auto">
            <a:xfrm>
              <a:off x="4425" y="1584"/>
              <a:ext cx="8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b</a:t>
              </a:r>
              <a:endParaRPr lang="en-US" altLang="zh-CN" sz="2000" b="1"/>
            </a:p>
          </p:txBody>
        </p:sp>
        <p:sp>
          <p:nvSpPr>
            <p:cNvPr id="282656" name="Rectangle 32"/>
            <p:cNvSpPr>
              <a:spLocks noChangeArrowheads="1"/>
            </p:cNvSpPr>
            <p:nvPr/>
          </p:nvSpPr>
          <p:spPr bwMode="auto">
            <a:xfrm>
              <a:off x="4927" y="1584"/>
              <a:ext cx="8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b</a:t>
              </a:r>
              <a:endParaRPr lang="en-US" altLang="zh-CN" sz="2000" b="1"/>
            </a:p>
          </p:txBody>
        </p:sp>
        <p:grpSp>
          <p:nvGrpSpPr>
            <p:cNvPr id="282657" name="Group 33"/>
            <p:cNvGrpSpPr>
              <a:grpSpLocks/>
            </p:cNvGrpSpPr>
            <p:nvPr/>
          </p:nvGrpSpPr>
          <p:grpSpPr bwMode="auto">
            <a:xfrm>
              <a:off x="2170" y="1322"/>
              <a:ext cx="196" cy="190"/>
              <a:chOff x="2170" y="1322"/>
              <a:chExt cx="196" cy="190"/>
            </a:xfrm>
          </p:grpSpPr>
          <p:sp>
            <p:nvSpPr>
              <p:cNvPr id="282658" name="Oval 34"/>
              <p:cNvSpPr>
                <a:spLocks noChangeArrowheads="1"/>
              </p:cNvSpPr>
              <p:nvPr/>
            </p:nvSpPr>
            <p:spPr bwMode="auto">
              <a:xfrm>
                <a:off x="2170" y="1322"/>
                <a:ext cx="196" cy="187"/>
              </a:xfrm>
              <a:prstGeom prst="ellipse">
                <a:avLst/>
              </a:prstGeom>
              <a:solidFill>
                <a:srgbClr val="FFFFFF"/>
              </a:solidFill>
              <a:ln w="15875">
                <a:solidFill>
                  <a:srgbClr val="000000"/>
                </a:solidFill>
                <a:round/>
                <a:headEnd/>
                <a:tailEnd/>
              </a:ln>
            </p:spPr>
            <p:txBody>
              <a:bodyPr/>
              <a:lstStyle/>
              <a:p>
                <a:endParaRPr lang="zh-CN" altLang="en-US"/>
              </a:p>
            </p:txBody>
          </p:sp>
          <p:sp>
            <p:nvSpPr>
              <p:cNvPr id="282659" name="Rectangle 35"/>
              <p:cNvSpPr>
                <a:spLocks noChangeArrowheads="1"/>
              </p:cNvSpPr>
              <p:nvPr/>
            </p:nvSpPr>
            <p:spPr bwMode="auto">
              <a:xfrm>
                <a:off x="2219" y="1338"/>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2</a:t>
                </a:r>
                <a:endParaRPr lang="en-US" altLang="zh-CN" sz="2000" b="1"/>
              </a:p>
            </p:txBody>
          </p:sp>
        </p:grpSp>
        <p:sp>
          <p:nvSpPr>
            <p:cNvPr id="282660" name="Line 36"/>
            <p:cNvSpPr>
              <a:spLocks noChangeShapeType="1"/>
            </p:cNvSpPr>
            <p:nvPr/>
          </p:nvSpPr>
          <p:spPr bwMode="auto">
            <a:xfrm flipV="1">
              <a:off x="1878" y="1495"/>
              <a:ext cx="255" cy="186"/>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661" name="Freeform 37"/>
            <p:cNvSpPr>
              <a:spLocks/>
            </p:cNvSpPr>
            <p:nvPr/>
          </p:nvSpPr>
          <p:spPr bwMode="auto">
            <a:xfrm>
              <a:off x="2099" y="1464"/>
              <a:ext cx="79" cy="67"/>
            </a:xfrm>
            <a:custGeom>
              <a:avLst/>
              <a:gdLst>
                <a:gd name="T0" fmla="*/ 40 w 79"/>
                <a:gd name="T1" fmla="*/ 67 h 67"/>
                <a:gd name="T2" fmla="*/ 29 w 79"/>
                <a:gd name="T3" fmla="*/ 37 h 67"/>
                <a:gd name="T4" fmla="*/ 0 w 79"/>
                <a:gd name="T5" fmla="*/ 19 h 67"/>
                <a:gd name="T6" fmla="*/ 79 w 79"/>
                <a:gd name="T7" fmla="*/ 0 h 67"/>
                <a:gd name="T8" fmla="*/ 40 w 79"/>
                <a:gd name="T9" fmla="*/ 67 h 67"/>
              </a:gdLst>
              <a:ahLst/>
              <a:cxnLst>
                <a:cxn ang="0">
                  <a:pos x="T0" y="T1"/>
                </a:cxn>
                <a:cxn ang="0">
                  <a:pos x="T2" y="T3"/>
                </a:cxn>
                <a:cxn ang="0">
                  <a:pos x="T4" y="T5"/>
                </a:cxn>
                <a:cxn ang="0">
                  <a:pos x="T6" y="T7"/>
                </a:cxn>
                <a:cxn ang="0">
                  <a:pos x="T8" y="T9"/>
                </a:cxn>
              </a:cxnLst>
              <a:rect l="0" t="0" r="r" b="b"/>
              <a:pathLst>
                <a:path w="79" h="67">
                  <a:moveTo>
                    <a:pt x="40" y="67"/>
                  </a:moveTo>
                  <a:lnTo>
                    <a:pt x="29" y="37"/>
                  </a:lnTo>
                  <a:lnTo>
                    <a:pt x="0" y="19"/>
                  </a:lnTo>
                  <a:lnTo>
                    <a:pt x="79" y="0"/>
                  </a:lnTo>
                  <a:lnTo>
                    <a:pt x="40"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62" name="Line 38"/>
            <p:cNvSpPr>
              <a:spLocks noChangeShapeType="1"/>
            </p:cNvSpPr>
            <p:nvPr/>
          </p:nvSpPr>
          <p:spPr bwMode="auto">
            <a:xfrm>
              <a:off x="1878" y="1794"/>
              <a:ext cx="256" cy="19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663" name="Freeform 39"/>
            <p:cNvSpPr>
              <a:spLocks/>
            </p:cNvSpPr>
            <p:nvPr/>
          </p:nvSpPr>
          <p:spPr bwMode="auto">
            <a:xfrm>
              <a:off x="2099" y="1958"/>
              <a:ext cx="79" cy="68"/>
            </a:xfrm>
            <a:custGeom>
              <a:avLst/>
              <a:gdLst>
                <a:gd name="T0" fmla="*/ 0 w 79"/>
                <a:gd name="T1" fmla="*/ 47 h 68"/>
                <a:gd name="T2" fmla="*/ 30 w 79"/>
                <a:gd name="T3" fmla="*/ 30 h 68"/>
                <a:gd name="T4" fmla="*/ 41 w 79"/>
                <a:gd name="T5" fmla="*/ 0 h 68"/>
                <a:gd name="T6" fmla="*/ 79 w 79"/>
                <a:gd name="T7" fmla="*/ 68 h 68"/>
                <a:gd name="T8" fmla="*/ 0 w 79"/>
                <a:gd name="T9" fmla="*/ 47 h 68"/>
              </a:gdLst>
              <a:ahLst/>
              <a:cxnLst>
                <a:cxn ang="0">
                  <a:pos x="T0" y="T1"/>
                </a:cxn>
                <a:cxn ang="0">
                  <a:pos x="T2" y="T3"/>
                </a:cxn>
                <a:cxn ang="0">
                  <a:pos x="T4" y="T5"/>
                </a:cxn>
                <a:cxn ang="0">
                  <a:pos x="T6" y="T7"/>
                </a:cxn>
                <a:cxn ang="0">
                  <a:pos x="T8" y="T9"/>
                </a:cxn>
              </a:cxnLst>
              <a:rect l="0" t="0" r="r" b="b"/>
              <a:pathLst>
                <a:path w="79" h="68">
                  <a:moveTo>
                    <a:pt x="0" y="47"/>
                  </a:moveTo>
                  <a:lnTo>
                    <a:pt x="30" y="30"/>
                  </a:lnTo>
                  <a:lnTo>
                    <a:pt x="41" y="0"/>
                  </a:lnTo>
                  <a:lnTo>
                    <a:pt x="79" y="68"/>
                  </a:lnTo>
                  <a:lnTo>
                    <a:pt x="0"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64" name="Rectangle 40"/>
            <p:cNvSpPr>
              <a:spLocks noChangeArrowheads="1"/>
            </p:cNvSpPr>
            <p:nvPr/>
          </p:nvSpPr>
          <p:spPr bwMode="auto">
            <a:xfrm>
              <a:off x="1902" y="1442"/>
              <a:ext cx="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latin typeface="Symbol" pitchFamily="18" charset="2"/>
                </a:rPr>
                <a:t>e</a:t>
              </a:r>
              <a:endParaRPr lang="en-US" altLang="zh-CN" sz="2000" b="1"/>
            </a:p>
          </p:txBody>
        </p:sp>
        <p:sp>
          <p:nvSpPr>
            <p:cNvPr id="282665" name="Rectangle 41"/>
            <p:cNvSpPr>
              <a:spLocks noChangeArrowheads="1"/>
            </p:cNvSpPr>
            <p:nvPr/>
          </p:nvSpPr>
          <p:spPr bwMode="auto">
            <a:xfrm>
              <a:off x="1952" y="1502"/>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 </a:t>
              </a:r>
              <a:endParaRPr lang="en-US" altLang="zh-CN" sz="2000" b="1"/>
            </a:p>
          </p:txBody>
        </p:sp>
        <p:sp>
          <p:nvSpPr>
            <p:cNvPr id="282666" name="Rectangle 42"/>
            <p:cNvSpPr>
              <a:spLocks noChangeArrowheads="1"/>
            </p:cNvSpPr>
            <p:nvPr/>
          </p:nvSpPr>
          <p:spPr bwMode="auto">
            <a:xfrm>
              <a:off x="1924" y="1856"/>
              <a:ext cx="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latin typeface="Symbol" pitchFamily="18" charset="2"/>
                </a:rPr>
                <a:t>e</a:t>
              </a:r>
              <a:endParaRPr lang="en-US" altLang="zh-CN" sz="2000" b="1"/>
            </a:p>
          </p:txBody>
        </p:sp>
        <p:sp>
          <p:nvSpPr>
            <p:cNvPr id="282667" name="Rectangle 43"/>
            <p:cNvSpPr>
              <a:spLocks noChangeArrowheads="1"/>
            </p:cNvSpPr>
            <p:nvPr/>
          </p:nvSpPr>
          <p:spPr bwMode="auto">
            <a:xfrm>
              <a:off x="1975" y="1868"/>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 </a:t>
              </a:r>
              <a:endParaRPr lang="en-US" altLang="zh-CN" sz="2000" b="1"/>
            </a:p>
          </p:txBody>
        </p:sp>
        <p:grpSp>
          <p:nvGrpSpPr>
            <p:cNvPr id="282668" name="Group 44"/>
            <p:cNvGrpSpPr>
              <a:grpSpLocks/>
            </p:cNvGrpSpPr>
            <p:nvPr/>
          </p:nvGrpSpPr>
          <p:grpSpPr bwMode="auto">
            <a:xfrm>
              <a:off x="2678" y="1983"/>
              <a:ext cx="195" cy="190"/>
              <a:chOff x="2678" y="1983"/>
              <a:chExt cx="195" cy="190"/>
            </a:xfrm>
          </p:grpSpPr>
          <p:sp>
            <p:nvSpPr>
              <p:cNvPr id="282669" name="Oval 45"/>
              <p:cNvSpPr>
                <a:spLocks noChangeArrowheads="1"/>
              </p:cNvSpPr>
              <p:nvPr/>
            </p:nvSpPr>
            <p:spPr bwMode="auto">
              <a:xfrm>
                <a:off x="2678" y="1983"/>
                <a:ext cx="195" cy="187"/>
              </a:xfrm>
              <a:prstGeom prst="ellipse">
                <a:avLst/>
              </a:prstGeom>
              <a:solidFill>
                <a:srgbClr val="FFFFFF"/>
              </a:solidFill>
              <a:ln w="15875">
                <a:solidFill>
                  <a:srgbClr val="000000"/>
                </a:solidFill>
                <a:round/>
                <a:headEnd/>
                <a:tailEnd/>
              </a:ln>
            </p:spPr>
            <p:txBody>
              <a:bodyPr/>
              <a:lstStyle/>
              <a:p>
                <a:endParaRPr lang="zh-CN" altLang="en-US"/>
              </a:p>
            </p:txBody>
          </p:sp>
          <p:sp>
            <p:nvSpPr>
              <p:cNvPr id="282670" name="Rectangle 46"/>
              <p:cNvSpPr>
                <a:spLocks noChangeArrowheads="1"/>
              </p:cNvSpPr>
              <p:nvPr/>
            </p:nvSpPr>
            <p:spPr bwMode="auto">
              <a:xfrm>
                <a:off x="2727" y="1999"/>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dirty="0">
                    <a:solidFill>
                      <a:srgbClr val="000000"/>
                    </a:solidFill>
                  </a:rPr>
                  <a:t>5</a:t>
                </a:r>
                <a:endParaRPr lang="en-US" altLang="zh-CN" sz="2000" b="1" dirty="0"/>
              </a:p>
            </p:txBody>
          </p:sp>
        </p:grpSp>
        <p:grpSp>
          <p:nvGrpSpPr>
            <p:cNvPr id="282671" name="Group 47"/>
            <p:cNvGrpSpPr>
              <a:grpSpLocks/>
            </p:cNvGrpSpPr>
            <p:nvPr/>
          </p:nvGrpSpPr>
          <p:grpSpPr bwMode="auto">
            <a:xfrm>
              <a:off x="2678" y="1329"/>
              <a:ext cx="195" cy="190"/>
              <a:chOff x="2678" y="1329"/>
              <a:chExt cx="195" cy="190"/>
            </a:xfrm>
          </p:grpSpPr>
          <p:sp>
            <p:nvSpPr>
              <p:cNvPr id="282672" name="Oval 48"/>
              <p:cNvSpPr>
                <a:spLocks noChangeArrowheads="1"/>
              </p:cNvSpPr>
              <p:nvPr/>
            </p:nvSpPr>
            <p:spPr bwMode="auto">
              <a:xfrm>
                <a:off x="2678" y="1329"/>
                <a:ext cx="195" cy="187"/>
              </a:xfrm>
              <a:prstGeom prst="ellipse">
                <a:avLst/>
              </a:prstGeom>
              <a:solidFill>
                <a:srgbClr val="FFFFFF"/>
              </a:solidFill>
              <a:ln w="15875">
                <a:solidFill>
                  <a:srgbClr val="000000"/>
                </a:solidFill>
                <a:round/>
                <a:headEnd/>
                <a:tailEnd/>
              </a:ln>
            </p:spPr>
            <p:txBody>
              <a:bodyPr/>
              <a:lstStyle/>
              <a:p>
                <a:endParaRPr lang="zh-CN" altLang="en-US"/>
              </a:p>
            </p:txBody>
          </p:sp>
          <p:sp>
            <p:nvSpPr>
              <p:cNvPr id="282673" name="Rectangle 49"/>
              <p:cNvSpPr>
                <a:spLocks noChangeArrowheads="1"/>
              </p:cNvSpPr>
              <p:nvPr/>
            </p:nvSpPr>
            <p:spPr bwMode="auto">
              <a:xfrm>
                <a:off x="2727" y="1345"/>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3</a:t>
                </a:r>
                <a:endParaRPr lang="en-US" altLang="zh-CN" sz="2000" b="1"/>
              </a:p>
            </p:txBody>
          </p:sp>
        </p:grpSp>
        <p:sp>
          <p:nvSpPr>
            <p:cNvPr id="282674" name="Line 50"/>
            <p:cNvSpPr>
              <a:spLocks noChangeShapeType="1"/>
            </p:cNvSpPr>
            <p:nvPr/>
          </p:nvSpPr>
          <p:spPr bwMode="auto">
            <a:xfrm>
              <a:off x="2366" y="1414"/>
              <a:ext cx="26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675" name="Freeform 51"/>
            <p:cNvSpPr>
              <a:spLocks/>
            </p:cNvSpPr>
            <p:nvPr/>
          </p:nvSpPr>
          <p:spPr bwMode="auto">
            <a:xfrm>
              <a:off x="2606" y="1384"/>
              <a:ext cx="75" cy="61"/>
            </a:xfrm>
            <a:custGeom>
              <a:avLst/>
              <a:gdLst>
                <a:gd name="T0" fmla="*/ 0 w 75"/>
                <a:gd name="T1" fmla="*/ 61 h 61"/>
                <a:gd name="T2" fmla="*/ 11 w 75"/>
                <a:gd name="T3" fmla="*/ 30 h 61"/>
                <a:gd name="T4" fmla="*/ 0 w 75"/>
                <a:gd name="T5" fmla="*/ 0 h 61"/>
                <a:gd name="T6" fmla="*/ 75 w 75"/>
                <a:gd name="T7" fmla="*/ 30 h 61"/>
                <a:gd name="T8" fmla="*/ 0 w 75"/>
                <a:gd name="T9" fmla="*/ 61 h 61"/>
              </a:gdLst>
              <a:ahLst/>
              <a:cxnLst>
                <a:cxn ang="0">
                  <a:pos x="T0" y="T1"/>
                </a:cxn>
                <a:cxn ang="0">
                  <a:pos x="T2" y="T3"/>
                </a:cxn>
                <a:cxn ang="0">
                  <a:pos x="T4" y="T5"/>
                </a:cxn>
                <a:cxn ang="0">
                  <a:pos x="T6" y="T7"/>
                </a:cxn>
                <a:cxn ang="0">
                  <a:pos x="T8" y="T9"/>
                </a:cxn>
              </a:cxnLst>
              <a:rect l="0" t="0" r="r" b="b"/>
              <a:pathLst>
                <a:path w="75" h="61">
                  <a:moveTo>
                    <a:pt x="0" y="61"/>
                  </a:moveTo>
                  <a:lnTo>
                    <a:pt x="11" y="30"/>
                  </a:lnTo>
                  <a:lnTo>
                    <a:pt x="0" y="0"/>
                  </a:lnTo>
                  <a:lnTo>
                    <a:pt x="75" y="30"/>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76" name="Line 52"/>
            <p:cNvSpPr>
              <a:spLocks noChangeShapeType="1"/>
            </p:cNvSpPr>
            <p:nvPr/>
          </p:nvSpPr>
          <p:spPr bwMode="auto">
            <a:xfrm>
              <a:off x="2366" y="2068"/>
              <a:ext cx="26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677" name="Freeform 53"/>
            <p:cNvSpPr>
              <a:spLocks/>
            </p:cNvSpPr>
            <p:nvPr/>
          </p:nvSpPr>
          <p:spPr bwMode="auto">
            <a:xfrm>
              <a:off x="2606" y="2038"/>
              <a:ext cx="75" cy="60"/>
            </a:xfrm>
            <a:custGeom>
              <a:avLst/>
              <a:gdLst>
                <a:gd name="T0" fmla="*/ 0 w 75"/>
                <a:gd name="T1" fmla="*/ 60 h 60"/>
                <a:gd name="T2" fmla="*/ 11 w 75"/>
                <a:gd name="T3" fmla="*/ 30 h 60"/>
                <a:gd name="T4" fmla="*/ 0 w 75"/>
                <a:gd name="T5" fmla="*/ 0 h 60"/>
                <a:gd name="T6" fmla="*/ 75 w 75"/>
                <a:gd name="T7" fmla="*/ 30 h 60"/>
                <a:gd name="T8" fmla="*/ 0 w 75"/>
                <a:gd name="T9" fmla="*/ 60 h 60"/>
              </a:gdLst>
              <a:ahLst/>
              <a:cxnLst>
                <a:cxn ang="0">
                  <a:pos x="T0" y="T1"/>
                </a:cxn>
                <a:cxn ang="0">
                  <a:pos x="T2" y="T3"/>
                </a:cxn>
                <a:cxn ang="0">
                  <a:pos x="T4" y="T5"/>
                </a:cxn>
                <a:cxn ang="0">
                  <a:pos x="T6" y="T7"/>
                </a:cxn>
                <a:cxn ang="0">
                  <a:pos x="T8" y="T9"/>
                </a:cxn>
              </a:cxnLst>
              <a:rect l="0" t="0" r="r" b="b"/>
              <a:pathLst>
                <a:path w="75" h="60">
                  <a:moveTo>
                    <a:pt x="0" y="60"/>
                  </a:moveTo>
                  <a:lnTo>
                    <a:pt x="11" y="30"/>
                  </a:lnTo>
                  <a:lnTo>
                    <a:pt x="0" y="0"/>
                  </a:lnTo>
                  <a:lnTo>
                    <a:pt x="75" y="30"/>
                  </a:ln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82678" name="Group 54"/>
            <p:cNvGrpSpPr>
              <a:grpSpLocks/>
            </p:cNvGrpSpPr>
            <p:nvPr/>
          </p:nvGrpSpPr>
          <p:grpSpPr bwMode="auto">
            <a:xfrm>
              <a:off x="3153" y="1651"/>
              <a:ext cx="195" cy="190"/>
              <a:chOff x="3153" y="1651"/>
              <a:chExt cx="195" cy="190"/>
            </a:xfrm>
          </p:grpSpPr>
          <p:sp>
            <p:nvSpPr>
              <p:cNvPr id="282679" name="Oval 55"/>
              <p:cNvSpPr>
                <a:spLocks noChangeArrowheads="1"/>
              </p:cNvSpPr>
              <p:nvPr/>
            </p:nvSpPr>
            <p:spPr bwMode="auto">
              <a:xfrm>
                <a:off x="3153" y="1651"/>
                <a:ext cx="195" cy="187"/>
              </a:xfrm>
              <a:prstGeom prst="ellipse">
                <a:avLst/>
              </a:prstGeom>
              <a:solidFill>
                <a:srgbClr val="FFFFFF"/>
              </a:solidFill>
              <a:ln w="15875">
                <a:solidFill>
                  <a:srgbClr val="000000"/>
                </a:solidFill>
                <a:round/>
                <a:headEnd/>
                <a:tailEnd/>
              </a:ln>
            </p:spPr>
            <p:txBody>
              <a:bodyPr/>
              <a:lstStyle/>
              <a:p>
                <a:endParaRPr lang="zh-CN" altLang="en-US"/>
              </a:p>
            </p:txBody>
          </p:sp>
          <p:sp>
            <p:nvSpPr>
              <p:cNvPr id="282680" name="Rectangle 56"/>
              <p:cNvSpPr>
                <a:spLocks noChangeArrowheads="1"/>
              </p:cNvSpPr>
              <p:nvPr/>
            </p:nvSpPr>
            <p:spPr bwMode="auto">
              <a:xfrm>
                <a:off x="3202" y="1667"/>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dirty="0">
                    <a:solidFill>
                      <a:srgbClr val="000000"/>
                    </a:solidFill>
                  </a:rPr>
                  <a:t>6</a:t>
                </a:r>
                <a:endParaRPr lang="en-US" altLang="zh-CN" sz="2000" b="1" dirty="0"/>
              </a:p>
            </p:txBody>
          </p:sp>
        </p:grpSp>
        <p:sp>
          <p:nvSpPr>
            <p:cNvPr id="282681" name="Rectangle 57"/>
            <p:cNvSpPr>
              <a:spLocks noChangeArrowheads="1"/>
            </p:cNvSpPr>
            <p:nvPr/>
          </p:nvSpPr>
          <p:spPr bwMode="auto">
            <a:xfrm>
              <a:off x="2476" y="1236"/>
              <a:ext cx="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a</a:t>
              </a:r>
              <a:endParaRPr lang="en-US" altLang="zh-CN" sz="2000" b="1"/>
            </a:p>
          </p:txBody>
        </p:sp>
        <p:sp>
          <p:nvSpPr>
            <p:cNvPr id="282682" name="Rectangle 58"/>
            <p:cNvSpPr>
              <a:spLocks noChangeArrowheads="1"/>
            </p:cNvSpPr>
            <p:nvPr/>
          </p:nvSpPr>
          <p:spPr bwMode="auto">
            <a:xfrm>
              <a:off x="2459" y="2078"/>
              <a:ext cx="8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b</a:t>
              </a:r>
              <a:endParaRPr lang="en-US" altLang="zh-CN" sz="2000" b="1"/>
            </a:p>
          </p:txBody>
        </p:sp>
        <p:sp>
          <p:nvSpPr>
            <p:cNvPr id="282683" name="Line 59"/>
            <p:cNvSpPr>
              <a:spLocks noChangeShapeType="1"/>
            </p:cNvSpPr>
            <p:nvPr/>
          </p:nvSpPr>
          <p:spPr bwMode="auto">
            <a:xfrm>
              <a:off x="2883" y="1442"/>
              <a:ext cx="243" cy="20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684" name="Freeform 60"/>
            <p:cNvSpPr>
              <a:spLocks/>
            </p:cNvSpPr>
            <p:nvPr/>
          </p:nvSpPr>
          <p:spPr bwMode="auto">
            <a:xfrm>
              <a:off x="3091" y="1612"/>
              <a:ext cx="77" cy="69"/>
            </a:xfrm>
            <a:custGeom>
              <a:avLst/>
              <a:gdLst>
                <a:gd name="T0" fmla="*/ 0 w 77"/>
                <a:gd name="T1" fmla="*/ 46 h 69"/>
                <a:gd name="T2" fmla="*/ 30 w 77"/>
                <a:gd name="T3" fmla="*/ 30 h 69"/>
                <a:gd name="T4" fmla="*/ 42 w 77"/>
                <a:gd name="T5" fmla="*/ 0 h 69"/>
                <a:gd name="T6" fmla="*/ 77 w 77"/>
                <a:gd name="T7" fmla="*/ 69 h 69"/>
                <a:gd name="T8" fmla="*/ 0 w 77"/>
                <a:gd name="T9" fmla="*/ 46 h 69"/>
              </a:gdLst>
              <a:ahLst/>
              <a:cxnLst>
                <a:cxn ang="0">
                  <a:pos x="T0" y="T1"/>
                </a:cxn>
                <a:cxn ang="0">
                  <a:pos x="T2" y="T3"/>
                </a:cxn>
                <a:cxn ang="0">
                  <a:pos x="T4" y="T5"/>
                </a:cxn>
                <a:cxn ang="0">
                  <a:pos x="T6" y="T7"/>
                </a:cxn>
                <a:cxn ang="0">
                  <a:pos x="T8" y="T9"/>
                </a:cxn>
              </a:cxnLst>
              <a:rect l="0" t="0" r="r" b="b"/>
              <a:pathLst>
                <a:path w="77" h="69">
                  <a:moveTo>
                    <a:pt x="0" y="46"/>
                  </a:moveTo>
                  <a:lnTo>
                    <a:pt x="30" y="30"/>
                  </a:lnTo>
                  <a:lnTo>
                    <a:pt x="42" y="0"/>
                  </a:lnTo>
                  <a:lnTo>
                    <a:pt x="77" y="69"/>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85" name="Line 61"/>
            <p:cNvSpPr>
              <a:spLocks noChangeShapeType="1"/>
            </p:cNvSpPr>
            <p:nvPr/>
          </p:nvSpPr>
          <p:spPr bwMode="auto">
            <a:xfrm flipV="1">
              <a:off x="2876" y="1835"/>
              <a:ext cx="241" cy="19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686" name="Freeform 62"/>
            <p:cNvSpPr>
              <a:spLocks/>
            </p:cNvSpPr>
            <p:nvPr/>
          </p:nvSpPr>
          <p:spPr bwMode="auto">
            <a:xfrm>
              <a:off x="3082" y="1801"/>
              <a:ext cx="79" cy="69"/>
            </a:xfrm>
            <a:custGeom>
              <a:avLst/>
              <a:gdLst>
                <a:gd name="T0" fmla="*/ 43 w 79"/>
                <a:gd name="T1" fmla="*/ 69 h 69"/>
                <a:gd name="T2" fmla="*/ 30 w 79"/>
                <a:gd name="T3" fmla="*/ 39 h 69"/>
                <a:gd name="T4" fmla="*/ 0 w 79"/>
                <a:gd name="T5" fmla="*/ 22 h 69"/>
                <a:gd name="T6" fmla="*/ 79 w 79"/>
                <a:gd name="T7" fmla="*/ 0 h 69"/>
                <a:gd name="T8" fmla="*/ 43 w 79"/>
                <a:gd name="T9" fmla="*/ 69 h 69"/>
              </a:gdLst>
              <a:ahLst/>
              <a:cxnLst>
                <a:cxn ang="0">
                  <a:pos x="T0" y="T1"/>
                </a:cxn>
                <a:cxn ang="0">
                  <a:pos x="T2" y="T3"/>
                </a:cxn>
                <a:cxn ang="0">
                  <a:pos x="T4" y="T5"/>
                </a:cxn>
                <a:cxn ang="0">
                  <a:pos x="T6" y="T7"/>
                </a:cxn>
                <a:cxn ang="0">
                  <a:pos x="T8" y="T9"/>
                </a:cxn>
              </a:cxnLst>
              <a:rect l="0" t="0" r="r" b="b"/>
              <a:pathLst>
                <a:path w="79" h="69">
                  <a:moveTo>
                    <a:pt x="43" y="69"/>
                  </a:moveTo>
                  <a:lnTo>
                    <a:pt x="30" y="39"/>
                  </a:lnTo>
                  <a:lnTo>
                    <a:pt x="0" y="22"/>
                  </a:lnTo>
                  <a:lnTo>
                    <a:pt x="79" y="0"/>
                  </a:lnTo>
                  <a:lnTo>
                    <a:pt x="43"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687" name="Rectangle 63"/>
            <p:cNvSpPr>
              <a:spLocks noChangeArrowheads="1"/>
            </p:cNvSpPr>
            <p:nvPr/>
          </p:nvSpPr>
          <p:spPr bwMode="auto">
            <a:xfrm>
              <a:off x="2974" y="1905"/>
              <a:ext cx="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latin typeface="Symbol" pitchFamily="18" charset="2"/>
                </a:rPr>
                <a:t>e</a:t>
              </a:r>
              <a:endParaRPr lang="en-US" altLang="zh-CN" sz="2000" b="1"/>
            </a:p>
          </p:txBody>
        </p:sp>
        <p:sp>
          <p:nvSpPr>
            <p:cNvPr id="282688" name="Rectangle 64"/>
            <p:cNvSpPr>
              <a:spLocks noChangeArrowheads="1"/>
            </p:cNvSpPr>
            <p:nvPr/>
          </p:nvSpPr>
          <p:spPr bwMode="auto">
            <a:xfrm>
              <a:off x="3025" y="1917"/>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 </a:t>
              </a:r>
              <a:endParaRPr lang="en-US" altLang="zh-CN" sz="2000" b="1"/>
            </a:p>
          </p:txBody>
        </p:sp>
        <p:sp>
          <p:nvSpPr>
            <p:cNvPr id="282689" name="Rectangle 65"/>
            <p:cNvSpPr>
              <a:spLocks noChangeArrowheads="1"/>
            </p:cNvSpPr>
            <p:nvPr/>
          </p:nvSpPr>
          <p:spPr bwMode="auto">
            <a:xfrm>
              <a:off x="3440" y="1555"/>
              <a:ext cx="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latin typeface="Symbol" pitchFamily="18" charset="2"/>
                </a:rPr>
                <a:t>e</a:t>
              </a:r>
              <a:endParaRPr lang="en-US" altLang="zh-CN" sz="2000" b="1"/>
            </a:p>
          </p:txBody>
        </p:sp>
        <p:grpSp>
          <p:nvGrpSpPr>
            <p:cNvPr id="282690" name="Group 66"/>
            <p:cNvGrpSpPr>
              <a:grpSpLocks/>
            </p:cNvGrpSpPr>
            <p:nvPr/>
          </p:nvGrpSpPr>
          <p:grpSpPr bwMode="auto">
            <a:xfrm>
              <a:off x="3648" y="1651"/>
              <a:ext cx="195" cy="190"/>
              <a:chOff x="3648" y="1651"/>
              <a:chExt cx="195" cy="190"/>
            </a:xfrm>
          </p:grpSpPr>
          <p:sp>
            <p:nvSpPr>
              <p:cNvPr id="282691" name="Oval 67"/>
              <p:cNvSpPr>
                <a:spLocks noChangeArrowheads="1"/>
              </p:cNvSpPr>
              <p:nvPr/>
            </p:nvSpPr>
            <p:spPr bwMode="auto">
              <a:xfrm>
                <a:off x="3648" y="1651"/>
                <a:ext cx="195" cy="187"/>
              </a:xfrm>
              <a:prstGeom prst="ellipse">
                <a:avLst/>
              </a:prstGeom>
              <a:solidFill>
                <a:srgbClr val="FFFFFF"/>
              </a:solidFill>
              <a:ln w="15875">
                <a:solidFill>
                  <a:srgbClr val="000000"/>
                </a:solidFill>
                <a:round/>
                <a:headEnd/>
                <a:tailEnd/>
              </a:ln>
            </p:spPr>
            <p:txBody>
              <a:bodyPr/>
              <a:lstStyle/>
              <a:p>
                <a:endParaRPr lang="zh-CN" altLang="en-US"/>
              </a:p>
            </p:txBody>
          </p:sp>
          <p:sp>
            <p:nvSpPr>
              <p:cNvPr id="282692" name="Rectangle 68"/>
              <p:cNvSpPr>
                <a:spLocks noChangeArrowheads="1"/>
              </p:cNvSpPr>
              <p:nvPr/>
            </p:nvSpPr>
            <p:spPr bwMode="auto">
              <a:xfrm>
                <a:off x="3697" y="1667"/>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dirty="0">
                    <a:solidFill>
                      <a:srgbClr val="000000"/>
                    </a:solidFill>
                  </a:rPr>
                  <a:t>7</a:t>
                </a:r>
                <a:endParaRPr lang="en-US" altLang="zh-CN" sz="2000" b="1" dirty="0"/>
              </a:p>
            </p:txBody>
          </p:sp>
        </p:grpSp>
        <p:grpSp>
          <p:nvGrpSpPr>
            <p:cNvPr id="282693" name="Group 69"/>
            <p:cNvGrpSpPr>
              <a:grpSpLocks/>
            </p:cNvGrpSpPr>
            <p:nvPr/>
          </p:nvGrpSpPr>
          <p:grpSpPr bwMode="auto">
            <a:xfrm>
              <a:off x="4159" y="1651"/>
              <a:ext cx="195" cy="190"/>
              <a:chOff x="4159" y="1651"/>
              <a:chExt cx="195" cy="190"/>
            </a:xfrm>
          </p:grpSpPr>
          <p:sp>
            <p:nvSpPr>
              <p:cNvPr id="282694" name="Oval 70"/>
              <p:cNvSpPr>
                <a:spLocks noChangeArrowheads="1"/>
              </p:cNvSpPr>
              <p:nvPr/>
            </p:nvSpPr>
            <p:spPr bwMode="auto">
              <a:xfrm>
                <a:off x="4159" y="1651"/>
                <a:ext cx="195" cy="187"/>
              </a:xfrm>
              <a:prstGeom prst="ellipse">
                <a:avLst/>
              </a:prstGeom>
              <a:solidFill>
                <a:srgbClr val="FFFFFF"/>
              </a:solidFill>
              <a:ln w="15875">
                <a:solidFill>
                  <a:srgbClr val="000000"/>
                </a:solidFill>
                <a:round/>
                <a:headEnd/>
                <a:tailEnd/>
              </a:ln>
            </p:spPr>
            <p:txBody>
              <a:bodyPr/>
              <a:lstStyle/>
              <a:p>
                <a:endParaRPr lang="zh-CN" altLang="en-US"/>
              </a:p>
            </p:txBody>
          </p:sp>
          <p:sp>
            <p:nvSpPr>
              <p:cNvPr id="282695" name="Rectangle 71"/>
              <p:cNvSpPr>
                <a:spLocks noChangeArrowheads="1"/>
              </p:cNvSpPr>
              <p:nvPr/>
            </p:nvSpPr>
            <p:spPr bwMode="auto">
              <a:xfrm>
                <a:off x="4207" y="1667"/>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8</a:t>
                </a:r>
                <a:endParaRPr lang="en-US" altLang="zh-CN" sz="2000" b="1"/>
              </a:p>
            </p:txBody>
          </p:sp>
        </p:grpSp>
        <p:grpSp>
          <p:nvGrpSpPr>
            <p:cNvPr id="282696" name="Group 72"/>
            <p:cNvGrpSpPr>
              <a:grpSpLocks/>
            </p:cNvGrpSpPr>
            <p:nvPr/>
          </p:nvGrpSpPr>
          <p:grpSpPr bwMode="auto">
            <a:xfrm>
              <a:off x="4661" y="1651"/>
              <a:ext cx="195" cy="190"/>
              <a:chOff x="4661" y="1651"/>
              <a:chExt cx="195" cy="190"/>
            </a:xfrm>
          </p:grpSpPr>
          <p:sp>
            <p:nvSpPr>
              <p:cNvPr id="282697" name="Oval 73"/>
              <p:cNvSpPr>
                <a:spLocks noChangeArrowheads="1"/>
              </p:cNvSpPr>
              <p:nvPr/>
            </p:nvSpPr>
            <p:spPr bwMode="auto">
              <a:xfrm>
                <a:off x="4661" y="1651"/>
                <a:ext cx="195" cy="187"/>
              </a:xfrm>
              <a:prstGeom prst="ellipse">
                <a:avLst/>
              </a:prstGeom>
              <a:solidFill>
                <a:srgbClr val="FFFFFF"/>
              </a:solidFill>
              <a:ln w="15875">
                <a:solidFill>
                  <a:srgbClr val="000000"/>
                </a:solidFill>
                <a:round/>
                <a:headEnd/>
                <a:tailEnd/>
              </a:ln>
            </p:spPr>
            <p:txBody>
              <a:bodyPr/>
              <a:lstStyle/>
              <a:p>
                <a:endParaRPr lang="zh-CN" altLang="en-US"/>
              </a:p>
            </p:txBody>
          </p:sp>
          <p:sp>
            <p:nvSpPr>
              <p:cNvPr id="282698" name="Rectangle 74"/>
              <p:cNvSpPr>
                <a:spLocks noChangeArrowheads="1"/>
              </p:cNvSpPr>
              <p:nvPr/>
            </p:nvSpPr>
            <p:spPr bwMode="auto">
              <a:xfrm>
                <a:off x="4710" y="1667"/>
                <a:ext cx="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9</a:t>
                </a:r>
                <a:endParaRPr lang="en-US" altLang="zh-CN" sz="2000" b="1"/>
              </a:p>
            </p:txBody>
          </p:sp>
        </p:grpSp>
        <p:sp>
          <p:nvSpPr>
            <p:cNvPr id="282699" name="Line 75"/>
            <p:cNvSpPr>
              <a:spLocks noChangeShapeType="1"/>
            </p:cNvSpPr>
            <p:nvPr/>
          </p:nvSpPr>
          <p:spPr bwMode="auto">
            <a:xfrm>
              <a:off x="3858" y="1738"/>
              <a:ext cx="239"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700" name="Freeform 76"/>
            <p:cNvSpPr>
              <a:spLocks/>
            </p:cNvSpPr>
            <p:nvPr/>
          </p:nvSpPr>
          <p:spPr bwMode="auto">
            <a:xfrm>
              <a:off x="4076" y="1707"/>
              <a:ext cx="75" cy="61"/>
            </a:xfrm>
            <a:custGeom>
              <a:avLst/>
              <a:gdLst>
                <a:gd name="T0" fmla="*/ 0 w 75"/>
                <a:gd name="T1" fmla="*/ 61 h 61"/>
                <a:gd name="T2" fmla="*/ 11 w 75"/>
                <a:gd name="T3" fmla="*/ 31 h 61"/>
                <a:gd name="T4" fmla="*/ 0 w 75"/>
                <a:gd name="T5" fmla="*/ 0 h 61"/>
                <a:gd name="T6" fmla="*/ 75 w 75"/>
                <a:gd name="T7" fmla="*/ 31 h 61"/>
                <a:gd name="T8" fmla="*/ 0 w 75"/>
                <a:gd name="T9" fmla="*/ 61 h 61"/>
              </a:gdLst>
              <a:ahLst/>
              <a:cxnLst>
                <a:cxn ang="0">
                  <a:pos x="T0" y="T1"/>
                </a:cxn>
                <a:cxn ang="0">
                  <a:pos x="T2" y="T3"/>
                </a:cxn>
                <a:cxn ang="0">
                  <a:pos x="T4" y="T5"/>
                </a:cxn>
                <a:cxn ang="0">
                  <a:pos x="T6" y="T7"/>
                </a:cxn>
                <a:cxn ang="0">
                  <a:pos x="T8" y="T9"/>
                </a:cxn>
              </a:cxnLst>
              <a:rect l="0" t="0" r="r" b="b"/>
              <a:pathLst>
                <a:path w="75" h="61">
                  <a:moveTo>
                    <a:pt x="0" y="61"/>
                  </a:moveTo>
                  <a:lnTo>
                    <a:pt x="11" y="31"/>
                  </a:lnTo>
                  <a:lnTo>
                    <a:pt x="0" y="0"/>
                  </a:lnTo>
                  <a:lnTo>
                    <a:pt x="75" y="31"/>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701" name="Line 77"/>
            <p:cNvSpPr>
              <a:spLocks noChangeShapeType="1"/>
            </p:cNvSpPr>
            <p:nvPr/>
          </p:nvSpPr>
          <p:spPr bwMode="auto">
            <a:xfrm>
              <a:off x="4369" y="1738"/>
              <a:ext cx="238"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702" name="Freeform 78"/>
            <p:cNvSpPr>
              <a:spLocks/>
            </p:cNvSpPr>
            <p:nvPr/>
          </p:nvSpPr>
          <p:spPr bwMode="auto">
            <a:xfrm>
              <a:off x="4586" y="1707"/>
              <a:ext cx="75" cy="61"/>
            </a:xfrm>
            <a:custGeom>
              <a:avLst/>
              <a:gdLst>
                <a:gd name="T0" fmla="*/ 0 w 75"/>
                <a:gd name="T1" fmla="*/ 61 h 61"/>
                <a:gd name="T2" fmla="*/ 11 w 75"/>
                <a:gd name="T3" fmla="*/ 31 h 61"/>
                <a:gd name="T4" fmla="*/ 0 w 75"/>
                <a:gd name="T5" fmla="*/ 0 h 61"/>
                <a:gd name="T6" fmla="*/ 75 w 75"/>
                <a:gd name="T7" fmla="*/ 31 h 61"/>
                <a:gd name="T8" fmla="*/ 0 w 75"/>
                <a:gd name="T9" fmla="*/ 61 h 61"/>
              </a:gdLst>
              <a:ahLst/>
              <a:cxnLst>
                <a:cxn ang="0">
                  <a:pos x="T0" y="T1"/>
                </a:cxn>
                <a:cxn ang="0">
                  <a:pos x="T2" y="T3"/>
                </a:cxn>
                <a:cxn ang="0">
                  <a:pos x="T4" y="T5"/>
                </a:cxn>
                <a:cxn ang="0">
                  <a:pos x="T6" y="T7"/>
                </a:cxn>
                <a:cxn ang="0">
                  <a:pos x="T8" y="T9"/>
                </a:cxn>
              </a:cxnLst>
              <a:rect l="0" t="0" r="r" b="b"/>
              <a:pathLst>
                <a:path w="75" h="61">
                  <a:moveTo>
                    <a:pt x="0" y="61"/>
                  </a:moveTo>
                  <a:lnTo>
                    <a:pt x="11" y="31"/>
                  </a:lnTo>
                  <a:lnTo>
                    <a:pt x="0" y="0"/>
                  </a:lnTo>
                  <a:lnTo>
                    <a:pt x="75" y="31"/>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703" name="Line 79"/>
            <p:cNvSpPr>
              <a:spLocks noChangeShapeType="1"/>
            </p:cNvSpPr>
            <p:nvPr/>
          </p:nvSpPr>
          <p:spPr bwMode="auto">
            <a:xfrm>
              <a:off x="4864" y="1738"/>
              <a:ext cx="239"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704" name="Freeform 80"/>
            <p:cNvSpPr>
              <a:spLocks/>
            </p:cNvSpPr>
            <p:nvPr/>
          </p:nvSpPr>
          <p:spPr bwMode="auto">
            <a:xfrm>
              <a:off x="5081" y="1707"/>
              <a:ext cx="75" cy="61"/>
            </a:xfrm>
            <a:custGeom>
              <a:avLst/>
              <a:gdLst>
                <a:gd name="T0" fmla="*/ 0 w 75"/>
                <a:gd name="T1" fmla="*/ 61 h 61"/>
                <a:gd name="T2" fmla="*/ 12 w 75"/>
                <a:gd name="T3" fmla="*/ 31 h 61"/>
                <a:gd name="T4" fmla="*/ 0 w 75"/>
                <a:gd name="T5" fmla="*/ 0 h 61"/>
                <a:gd name="T6" fmla="*/ 75 w 75"/>
                <a:gd name="T7" fmla="*/ 31 h 61"/>
                <a:gd name="T8" fmla="*/ 0 w 75"/>
                <a:gd name="T9" fmla="*/ 61 h 61"/>
              </a:gdLst>
              <a:ahLst/>
              <a:cxnLst>
                <a:cxn ang="0">
                  <a:pos x="T0" y="T1"/>
                </a:cxn>
                <a:cxn ang="0">
                  <a:pos x="T2" y="T3"/>
                </a:cxn>
                <a:cxn ang="0">
                  <a:pos x="T4" y="T5"/>
                </a:cxn>
                <a:cxn ang="0">
                  <a:pos x="T6" y="T7"/>
                </a:cxn>
                <a:cxn ang="0">
                  <a:pos x="T8" y="T9"/>
                </a:cxn>
              </a:cxnLst>
              <a:rect l="0" t="0" r="r" b="b"/>
              <a:pathLst>
                <a:path w="75" h="61">
                  <a:moveTo>
                    <a:pt x="0" y="61"/>
                  </a:moveTo>
                  <a:lnTo>
                    <a:pt x="12" y="31"/>
                  </a:lnTo>
                  <a:lnTo>
                    <a:pt x="0" y="0"/>
                  </a:lnTo>
                  <a:lnTo>
                    <a:pt x="75" y="31"/>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705" name="Rectangle 81"/>
            <p:cNvSpPr>
              <a:spLocks noChangeArrowheads="1"/>
            </p:cNvSpPr>
            <p:nvPr/>
          </p:nvSpPr>
          <p:spPr bwMode="auto">
            <a:xfrm>
              <a:off x="3924" y="1584"/>
              <a:ext cx="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a</a:t>
              </a:r>
              <a:endParaRPr lang="en-US" altLang="zh-CN" sz="2000" b="1"/>
            </a:p>
          </p:txBody>
        </p:sp>
        <p:sp>
          <p:nvSpPr>
            <p:cNvPr id="282706" name="Rectangle 82"/>
            <p:cNvSpPr>
              <a:spLocks noChangeArrowheads="1"/>
            </p:cNvSpPr>
            <p:nvPr/>
          </p:nvSpPr>
          <p:spPr bwMode="auto">
            <a:xfrm>
              <a:off x="2526" y="1008"/>
              <a:ext cx="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latin typeface="Symbol" pitchFamily="18" charset="2"/>
                </a:rPr>
                <a:t>e</a:t>
              </a:r>
              <a:endParaRPr lang="en-US" altLang="zh-CN" sz="2000" b="1"/>
            </a:p>
          </p:txBody>
        </p:sp>
        <p:sp>
          <p:nvSpPr>
            <p:cNvPr id="282707" name="Rectangle 83"/>
            <p:cNvSpPr>
              <a:spLocks noChangeArrowheads="1"/>
            </p:cNvSpPr>
            <p:nvPr/>
          </p:nvSpPr>
          <p:spPr bwMode="auto">
            <a:xfrm>
              <a:off x="2526" y="2341"/>
              <a:ext cx="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latin typeface="Symbol" pitchFamily="18" charset="2"/>
                </a:rPr>
                <a:t>e</a:t>
              </a:r>
              <a:endParaRPr lang="en-US" altLang="zh-CN" sz="2000" b="1"/>
            </a:p>
          </p:txBody>
        </p:sp>
        <p:sp>
          <p:nvSpPr>
            <p:cNvPr id="282708" name="Rectangle 84"/>
            <p:cNvSpPr>
              <a:spLocks noChangeArrowheads="1"/>
            </p:cNvSpPr>
            <p:nvPr/>
          </p:nvSpPr>
          <p:spPr bwMode="auto">
            <a:xfrm>
              <a:off x="2576" y="2353"/>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 </a:t>
              </a:r>
              <a:endParaRPr lang="en-US" altLang="zh-CN" sz="2000" b="1"/>
            </a:p>
          </p:txBody>
        </p:sp>
        <p:sp>
          <p:nvSpPr>
            <p:cNvPr id="282709" name="Rectangle 85"/>
            <p:cNvSpPr>
              <a:spLocks noChangeArrowheads="1"/>
            </p:cNvSpPr>
            <p:nvPr/>
          </p:nvSpPr>
          <p:spPr bwMode="auto">
            <a:xfrm>
              <a:off x="2997" y="1344"/>
              <a:ext cx="6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latin typeface="Symbol" pitchFamily="18" charset="2"/>
                </a:rPr>
                <a:t>e</a:t>
              </a:r>
              <a:endParaRPr lang="en-US" altLang="zh-CN" sz="2000" b="1"/>
            </a:p>
          </p:txBody>
        </p:sp>
        <p:sp>
          <p:nvSpPr>
            <p:cNvPr id="282710" name="Rectangle 86"/>
            <p:cNvSpPr>
              <a:spLocks noChangeArrowheads="1"/>
            </p:cNvSpPr>
            <p:nvPr/>
          </p:nvSpPr>
          <p:spPr bwMode="auto">
            <a:xfrm>
              <a:off x="3047" y="1423"/>
              <a:ext cx="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 </a:t>
              </a:r>
              <a:endParaRPr lang="en-US" altLang="zh-CN" sz="2000" b="1"/>
            </a:p>
          </p:txBody>
        </p:sp>
      </p:grpSp>
    </p:spTree>
    <p:extLst>
      <p:ext uri="{BB962C8B-B14F-4D97-AF65-F5344CB8AC3E}">
        <p14:creationId xmlns:p14="http://schemas.microsoft.com/office/powerpoint/2010/main" val="1082111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82628"/>
                                        </p:tgtEl>
                                        <p:attrNameLst>
                                          <p:attrName>style.visibility</p:attrName>
                                        </p:attrNameLst>
                                      </p:cBhvr>
                                      <p:to>
                                        <p:strVal val="visible"/>
                                      </p:to>
                                    </p:set>
                                    <p:animEffect transition="in" filter="box(out)">
                                      <p:cBhvr>
                                        <p:cTn id="7" dur="500"/>
                                        <p:tgtEl>
                                          <p:spTgt spid="282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2627">
                                            <p:txEl>
                                              <p:pRg st="0" end="0"/>
                                            </p:txEl>
                                          </p:spTgt>
                                        </p:tgtEl>
                                        <p:attrNameLst>
                                          <p:attrName>style.visibility</p:attrName>
                                        </p:attrNameLst>
                                      </p:cBhvr>
                                      <p:to>
                                        <p:strVal val="visible"/>
                                      </p:to>
                                    </p:set>
                                    <p:animEffect transition="in" filter="wipe(left)">
                                      <p:cBhvr>
                                        <p:cTn id="12" dur="500"/>
                                        <p:tgtEl>
                                          <p:spTgt spid="2826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2627">
                                            <p:txEl>
                                              <p:pRg st="1" end="1"/>
                                            </p:txEl>
                                          </p:spTgt>
                                        </p:tgtEl>
                                        <p:attrNameLst>
                                          <p:attrName>style.visibility</p:attrName>
                                        </p:attrNameLst>
                                      </p:cBhvr>
                                      <p:to>
                                        <p:strVal val="visible"/>
                                      </p:to>
                                    </p:set>
                                    <p:animEffect transition="in" filter="wipe(left)">
                                      <p:cBhvr>
                                        <p:cTn id="17" dur="500"/>
                                        <p:tgtEl>
                                          <p:spTgt spid="2826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2627">
                                            <p:txEl>
                                              <p:pRg st="2" end="2"/>
                                            </p:txEl>
                                          </p:spTgt>
                                        </p:tgtEl>
                                        <p:attrNameLst>
                                          <p:attrName>style.visibility</p:attrName>
                                        </p:attrNameLst>
                                      </p:cBhvr>
                                      <p:to>
                                        <p:strVal val="visible"/>
                                      </p:to>
                                    </p:set>
                                    <p:animEffect transition="in" filter="wipe(left)">
                                      <p:cBhvr>
                                        <p:cTn id="22" dur="500"/>
                                        <p:tgtEl>
                                          <p:spTgt spid="2826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2627">
                                            <p:txEl>
                                              <p:pRg st="3" end="3"/>
                                            </p:txEl>
                                          </p:spTgt>
                                        </p:tgtEl>
                                        <p:attrNameLst>
                                          <p:attrName>style.visibility</p:attrName>
                                        </p:attrNameLst>
                                      </p:cBhvr>
                                      <p:to>
                                        <p:strVal val="visible"/>
                                      </p:to>
                                    </p:set>
                                    <p:animEffect transition="in" filter="wipe(left)">
                                      <p:cBhvr>
                                        <p:cTn id="27" dur="500"/>
                                        <p:tgtEl>
                                          <p:spTgt spid="28262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2627">
                                            <p:txEl>
                                              <p:pRg st="4" end="4"/>
                                            </p:txEl>
                                          </p:spTgt>
                                        </p:tgtEl>
                                        <p:attrNameLst>
                                          <p:attrName>style.visibility</p:attrName>
                                        </p:attrNameLst>
                                      </p:cBhvr>
                                      <p:to>
                                        <p:strVal val="visible"/>
                                      </p:to>
                                    </p:set>
                                    <p:animEffect transition="in" filter="wipe(left)">
                                      <p:cBhvr>
                                        <p:cTn id="32" dur="500"/>
                                        <p:tgtEl>
                                          <p:spTgt spid="28262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2627">
                                            <p:txEl>
                                              <p:pRg st="5" end="5"/>
                                            </p:txEl>
                                          </p:spTgt>
                                        </p:tgtEl>
                                        <p:attrNameLst>
                                          <p:attrName>style.visibility</p:attrName>
                                        </p:attrNameLst>
                                      </p:cBhvr>
                                      <p:to>
                                        <p:strVal val="visible"/>
                                      </p:to>
                                    </p:set>
                                    <p:animEffect transition="in" filter="wipe(left)">
                                      <p:cBhvr>
                                        <p:cTn id="37" dur="500"/>
                                        <p:tgtEl>
                                          <p:spTgt spid="282627">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2627">
                                            <p:txEl>
                                              <p:pRg st="6" end="6"/>
                                            </p:txEl>
                                          </p:spTgt>
                                        </p:tgtEl>
                                        <p:attrNameLst>
                                          <p:attrName>style.visibility</p:attrName>
                                        </p:attrNameLst>
                                      </p:cBhvr>
                                      <p:to>
                                        <p:strVal val="visible"/>
                                      </p:to>
                                    </p:set>
                                    <p:animEffect transition="in" filter="wipe(left)">
                                      <p:cBhvr>
                                        <p:cTn id="42" dur="500"/>
                                        <p:tgtEl>
                                          <p:spTgt spid="282627">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2627">
                                            <p:txEl>
                                              <p:pRg st="7" end="7"/>
                                            </p:txEl>
                                          </p:spTgt>
                                        </p:tgtEl>
                                        <p:attrNameLst>
                                          <p:attrName>style.visibility</p:attrName>
                                        </p:attrNameLst>
                                      </p:cBhvr>
                                      <p:to>
                                        <p:strVal val="visible"/>
                                      </p:to>
                                    </p:set>
                                    <p:animEffect transition="in" filter="wipe(left)">
                                      <p:cBhvr>
                                        <p:cTn id="47" dur="500"/>
                                        <p:tgtEl>
                                          <p:spTgt spid="282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1026"/>
          <p:cNvSpPr>
            <a:spLocks noGrp="1" noChangeArrowheads="1"/>
          </p:cNvSpPr>
          <p:nvPr>
            <p:ph type="title"/>
          </p:nvPr>
        </p:nvSpPr>
        <p:spPr>
          <a:xfrm>
            <a:off x="1828800" y="152400"/>
            <a:ext cx="8610600" cy="762000"/>
          </a:xfrm>
        </p:spPr>
        <p:txBody>
          <a:bodyPr/>
          <a:lstStyle/>
          <a:p>
            <a:r>
              <a:rPr lang="zh-CN" altLang="en-US" dirty="0">
                <a:latin typeface="宋体" charset="-122"/>
              </a:rPr>
              <a:t>一、文法、形式定义及相关概念</a:t>
            </a:r>
          </a:p>
        </p:txBody>
      </p:sp>
      <p:sp>
        <p:nvSpPr>
          <p:cNvPr id="198659" name="Rectangle 1027"/>
          <p:cNvSpPr>
            <a:spLocks noGrp="1" noChangeArrowheads="1"/>
          </p:cNvSpPr>
          <p:nvPr>
            <p:ph type="body" idx="1"/>
          </p:nvPr>
        </p:nvSpPr>
        <p:spPr>
          <a:xfrm>
            <a:off x="1905001" y="914400"/>
            <a:ext cx="8640763" cy="5638800"/>
          </a:xfrm>
        </p:spPr>
        <p:txBody>
          <a:bodyPr/>
          <a:lstStyle/>
          <a:p>
            <a:r>
              <a:rPr lang="zh-CN" altLang="en-US" sz="2400" dirty="0">
                <a:solidFill>
                  <a:srgbClr val="0000FF"/>
                </a:solidFill>
                <a:latin typeface="宋体" charset="-122"/>
              </a:rPr>
              <a:t>文法</a:t>
            </a:r>
            <a:r>
              <a:rPr lang="zh-CN" altLang="en-US" sz="2400" dirty="0">
                <a:latin typeface="宋体" charset="-122"/>
              </a:rPr>
              <a:t>：所谓文法就是描述语言的语法结构的形式规则。</a:t>
            </a:r>
            <a:endParaRPr lang="zh-CN" altLang="en-US" dirty="0">
              <a:latin typeface="宋体" charset="-122"/>
            </a:endParaRPr>
          </a:p>
          <a:p>
            <a:r>
              <a:rPr lang="zh-CN" altLang="en-US" sz="2400" dirty="0">
                <a:latin typeface="宋体" charset="-122"/>
              </a:rPr>
              <a:t>任何一个文法都可以表示为一个</a:t>
            </a:r>
            <a:r>
              <a:rPr lang="zh-CN" altLang="en-US" sz="2400" dirty="0">
                <a:solidFill>
                  <a:srgbClr val="0000FF"/>
                </a:solidFill>
                <a:latin typeface="宋体" charset="-122"/>
              </a:rPr>
              <a:t>四元组</a:t>
            </a:r>
            <a:r>
              <a:rPr lang="en-US" altLang="zh-CN" sz="2400" dirty="0">
                <a:solidFill>
                  <a:srgbClr val="0000FF"/>
                </a:solidFill>
                <a:latin typeface="宋体" charset="-122"/>
              </a:rPr>
              <a:t>G=(V</a:t>
            </a:r>
            <a:r>
              <a:rPr lang="en-US" altLang="zh-CN" sz="2400" baseline="-25000" dirty="0">
                <a:solidFill>
                  <a:srgbClr val="0000FF"/>
                </a:solidFill>
                <a:latin typeface="宋体" charset="-122"/>
              </a:rPr>
              <a:t>T</a:t>
            </a:r>
            <a:r>
              <a:rPr lang="en-US" altLang="zh-CN" sz="2400" dirty="0">
                <a:solidFill>
                  <a:srgbClr val="0000FF"/>
                </a:solidFill>
                <a:latin typeface="宋体" charset="-122"/>
              </a:rPr>
              <a:t>,V</a:t>
            </a:r>
            <a:r>
              <a:rPr lang="en-US" altLang="zh-CN" sz="2400" baseline="-25000" dirty="0">
                <a:solidFill>
                  <a:srgbClr val="0000FF"/>
                </a:solidFill>
                <a:latin typeface="宋体" charset="-122"/>
              </a:rPr>
              <a:t>N</a:t>
            </a:r>
            <a:r>
              <a:rPr lang="en-US" altLang="zh-CN" sz="2400" dirty="0">
                <a:solidFill>
                  <a:srgbClr val="0000FF"/>
                </a:solidFill>
                <a:latin typeface="宋体" charset="-122"/>
              </a:rPr>
              <a:t>,S, </a:t>
            </a:r>
            <a:r>
              <a:rPr lang="en-US" altLang="zh-CN" sz="2400" dirty="0">
                <a:solidFill>
                  <a:srgbClr val="0000FF"/>
                </a:solidFill>
                <a:latin typeface="宋体" charset="-122"/>
                <a:sym typeface="Symbol" pitchFamily="18" charset="2"/>
              </a:rPr>
              <a:t></a:t>
            </a:r>
            <a:r>
              <a:rPr lang="en-US" altLang="zh-CN" sz="2400" dirty="0">
                <a:solidFill>
                  <a:srgbClr val="0000FF"/>
                </a:solidFill>
                <a:latin typeface="宋体" charset="-122"/>
              </a:rPr>
              <a:t>)</a:t>
            </a:r>
          </a:p>
          <a:p>
            <a:pPr>
              <a:buFont typeface="Monotype Sorts" pitchFamily="2" charset="2"/>
              <a:buNone/>
            </a:pPr>
            <a:r>
              <a:rPr lang="en-US" altLang="zh-CN" sz="2400" dirty="0">
                <a:solidFill>
                  <a:srgbClr val="0000FF"/>
                </a:solidFill>
                <a:latin typeface="宋体" charset="-122"/>
              </a:rPr>
              <a:t>  V</a:t>
            </a:r>
            <a:r>
              <a:rPr lang="en-US" altLang="zh-CN" sz="2400" baseline="-25000" dirty="0">
                <a:solidFill>
                  <a:srgbClr val="0000FF"/>
                </a:solidFill>
                <a:latin typeface="宋体" charset="-122"/>
              </a:rPr>
              <a:t>T</a:t>
            </a:r>
            <a:r>
              <a:rPr lang="zh-CN" altLang="en-US" sz="2400" dirty="0">
                <a:latin typeface="宋体" charset="-122"/>
              </a:rPr>
              <a:t>是一个非空的有限集合，它的每个元素称为</a:t>
            </a:r>
            <a:r>
              <a:rPr lang="zh-CN" altLang="en-US" sz="2400" dirty="0">
                <a:solidFill>
                  <a:srgbClr val="0000FF"/>
                </a:solidFill>
                <a:latin typeface="宋体" charset="-122"/>
              </a:rPr>
              <a:t>终结符号</a:t>
            </a:r>
            <a:r>
              <a:rPr lang="zh-CN" altLang="en-US" sz="2400" dirty="0">
                <a:latin typeface="宋体" charset="-122"/>
              </a:rPr>
              <a:t>。</a:t>
            </a:r>
          </a:p>
          <a:p>
            <a:pPr>
              <a:buFont typeface="Monotype Sorts" pitchFamily="2" charset="2"/>
              <a:buNone/>
            </a:pPr>
            <a:r>
              <a:rPr lang="zh-CN" altLang="en-US" sz="2400" dirty="0">
                <a:latin typeface="宋体" charset="-122"/>
              </a:rPr>
              <a:t>  </a:t>
            </a:r>
            <a:r>
              <a:rPr lang="en-US" altLang="zh-CN" sz="2400" dirty="0">
                <a:solidFill>
                  <a:srgbClr val="0000FF"/>
                </a:solidFill>
                <a:latin typeface="宋体" charset="-122"/>
              </a:rPr>
              <a:t>V</a:t>
            </a:r>
            <a:r>
              <a:rPr lang="en-US" altLang="zh-CN" sz="2400" baseline="-25000" dirty="0">
                <a:solidFill>
                  <a:srgbClr val="0000FF"/>
                </a:solidFill>
                <a:latin typeface="宋体" charset="-122"/>
              </a:rPr>
              <a:t>N</a:t>
            </a:r>
            <a:r>
              <a:rPr lang="zh-CN" altLang="en-US" sz="2400" dirty="0">
                <a:latin typeface="宋体" charset="-122"/>
              </a:rPr>
              <a:t>是一个非空的有限集合，它的每个元素称为</a:t>
            </a:r>
            <a:r>
              <a:rPr lang="zh-CN" altLang="en-US" sz="2400" dirty="0">
                <a:solidFill>
                  <a:srgbClr val="0000FF"/>
                </a:solidFill>
                <a:latin typeface="宋体" charset="-122"/>
              </a:rPr>
              <a:t>非终结符号</a:t>
            </a:r>
            <a:r>
              <a:rPr lang="zh-CN" altLang="en-US" sz="2400" dirty="0">
                <a:latin typeface="宋体" charset="-122"/>
              </a:rPr>
              <a:t>。</a:t>
            </a:r>
          </a:p>
          <a:p>
            <a:pPr>
              <a:buFont typeface="Monotype Sorts" pitchFamily="2" charset="2"/>
              <a:buNone/>
            </a:pPr>
            <a:r>
              <a:rPr lang="zh-CN" altLang="en-US" sz="2400" dirty="0">
                <a:latin typeface="宋体" charset="-122"/>
              </a:rPr>
              <a:t>     </a:t>
            </a:r>
            <a:r>
              <a:rPr lang="en-US" altLang="zh-CN" sz="2400" dirty="0">
                <a:solidFill>
                  <a:srgbClr val="0000FF"/>
                </a:solidFill>
                <a:latin typeface="宋体" charset="-122"/>
              </a:rPr>
              <a:t>V</a:t>
            </a:r>
            <a:r>
              <a:rPr lang="en-US" altLang="zh-CN" sz="2400" baseline="-25000" dirty="0">
                <a:solidFill>
                  <a:srgbClr val="0000FF"/>
                </a:solidFill>
                <a:latin typeface="宋体" charset="-122"/>
              </a:rPr>
              <a:t>T</a:t>
            </a:r>
            <a:r>
              <a:rPr lang="en-US" altLang="zh-CN" sz="2400" dirty="0">
                <a:solidFill>
                  <a:srgbClr val="0000FF"/>
                </a:solidFill>
                <a:latin typeface="宋体" charset="-122"/>
              </a:rPr>
              <a:t>∩V</a:t>
            </a:r>
            <a:r>
              <a:rPr lang="en-US" altLang="zh-CN" sz="2400" baseline="-25000" dirty="0">
                <a:solidFill>
                  <a:srgbClr val="0000FF"/>
                </a:solidFill>
                <a:latin typeface="宋体" charset="-122"/>
              </a:rPr>
              <a:t>N</a:t>
            </a:r>
            <a:r>
              <a:rPr lang="en-US" altLang="zh-CN" sz="2400" dirty="0">
                <a:solidFill>
                  <a:srgbClr val="0000FF"/>
                </a:solidFill>
                <a:latin typeface="宋体" charset="-122"/>
              </a:rPr>
              <a:t> =φ</a:t>
            </a:r>
          </a:p>
          <a:p>
            <a:pPr>
              <a:buFont typeface="Monotype Sorts" pitchFamily="2" charset="2"/>
              <a:buNone/>
            </a:pPr>
            <a:r>
              <a:rPr lang="en-US" altLang="zh-CN" sz="2400" dirty="0">
                <a:latin typeface="宋体" charset="-122"/>
              </a:rPr>
              <a:t>  </a:t>
            </a:r>
            <a:r>
              <a:rPr lang="en-US" altLang="zh-CN" sz="2400" dirty="0">
                <a:solidFill>
                  <a:srgbClr val="0000FF"/>
                </a:solidFill>
                <a:latin typeface="宋体" charset="-122"/>
              </a:rPr>
              <a:t>S</a:t>
            </a:r>
            <a:r>
              <a:rPr lang="zh-CN" altLang="en-US" sz="2400" dirty="0">
                <a:latin typeface="宋体" charset="-122"/>
              </a:rPr>
              <a:t>是一个特殊的非终结符号，称为文法的</a:t>
            </a:r>
            <a:r>
              <a:rPr lang="zh-CN" altLang="en-US" sz="2400" dirty="0">
                <a:solidFill>
                  <a:srgbClr val="0000FF"/>
                </a:solidFill>
                <a:latin typeface="宋体" charset="-122"/>
              </a:rPr>
              <a:t>开始符号</a:t>
            </a:r>
            <a:r>
              <a:rPr lang="zh-CN" altLang="en-US" sz="2400" dirty="0">
                <a:latin typeface="宋体" charset="-122"/>
              </a:rPr>
              <a:t>。</a:t>
            </a:r>
          </a:p>
          <a:p>
            <a:pPr>
              <a:buFont typeface="Monotype Sorts" pitchFamily="2" charset="2"/>
              <a:buNone/>
            </a:pPr>
            <a:r>
              <a:rPr lang="zh-CN" altLang="en-US" sz="2400" dirty="0">
                <a:latin typeface="宋体" charset="-122"/>
                <a:sym typeface="Symbol" pitchFamily="18" charset="2"/>
              </a:rPr>
              <a:t>  </a:t>
            </a:r>
            <a:r>
              <a:rPr lang="zh-CN" altLang="en-US" sz="2400" dirty="0">
                <a:solidFill>
                  <a:srgbClr val="0000FF"/>
                </a:solidFill>
                <a:latin typeface="宋体" charset="-122"/>
                <a:sym typeface="Symbol" pitchFamily="18" charset="2"/>
              </a:rPr>
              <a:t></a:t>
            </a:r>
            <a:r>
              <a:rPr lang="zh-CN" altLang="en-US" sz="2400" dirty="0">
                <a:latin typeface="宋体" charset="-122"/>
              </a:rPr>
              <a:t>是一个非空的有限集合，它的每个元素称为</a:t>
            </a:r>
            <a:r>
              <a:rPr lang="zh-CN" altLang="en-US" sz="2400" dirty="0">
                <a:solidFill>
                  <a:srgbClr val="0000FF"/>
                </a:solidFill>
                <a:latin typeface="宋体" charset="-122"/>
              </a:rPr>
              <a:t>产生式</a:t>
            </a:r>
            <a:r>
              <a:rPr lang="zh-CN" altLang="en-US" sz="2400" dirty="0">
                <a:latin typeface="宋体" charset="-122"/>
              </a:rPr>
              <a:t>。</a:t>
            </a:r>
          </a:p>
          <a:p>
            <a:r>
              <a:rPr lang="zh-CN" altLang="en-US" sz="2400" dirty="0">
                <a:latin typeface="宋体" charset="-122"/>
              </a:rPr>
              <a:t>产生式的形式为：</a:t>
            </a:r>
            <a:r>
              <a:rPr lang="zh-CN" altLang="en-US" sz="2400" dirty="0">
                <a:solidFill>
                  <a:srgbClr val="0000FF"/>
                </a:solidFill>
                <a:latin typeface="宋体" charset="-122"/>
                <a:sym typeface="Symbol" pitchFamily="18" charset="2"/>
              </a:rPr>
              <a:t></a:t>
            </a:r>
            <a:endParaRPr lang="zh-CN" altLang="en-US" sz="2400" dirty="0">
              <a:latin typeface="宋体" charset="-122"/>
            </a:endParaRPr>
          </a:p>
          <a:p>
            <a:pPr lvl="1" indent="19050">
              <a:buNone/>
            </a:pPr>
            <a:r>
              <a:rPr lang="zh-CN" altLang="en-US" sz="2000" dirty="0">
                <a:latin typeface="Times New Roman"/>
              </a:rPr>
              <a:t>“</a:t>
            </a:r>
            <a:r>
              <a:rPr lang="zh-CN" altLang="en-US" sz="2000" dirty="0">
                <a:solidFill>
                  <a:srgbClr val="0000FF"/>
                </a:solidFill>
                <a:latin typeface="宋体" charset="-122"/>
                <a:sym typeface="Symbol" pitchFamily="18" charset="2"/>
              </a:rPr>
              <a:t></a:t>
            </a:r>
            <a:r>
              <a:rPr lang="zh-CN" altLang="en-US" sz="2000" dirty="0">
                <a:latin typeface="Times New Roman"/>
              </a:rPr>
              <a:t>”</a:t>
            </a:r>
            <a:r>
              <a:rPr lang="zh-CN" altLang="en-US" sz="2000" dirty="0">
                <a:latin typeface="宋体" charset="-122"/>
              </a:rPr>
              <a:t> 表示 </a:t>
            </a:r>
            <a:r>
              <a:rPr lang="zh-CN" altLang="en-US" sz="2000" dirty="0">
                <a:latin typeface="Times New Roman"/>
              </a:rPr>
              <a:t>“</a:t>
            </a:r>
            <a:r>
              <a:rPr lang="zh-CN" altLang="en-US" sz="2000" dirty="0">
                <a:solidFill>
                  <a:srgbClr val="0000FF"/>
                </a:solidFill>
                <a:latin typeface="宋体" charset="-122"/>
              </a:rPr>
              <a:t>定义为</a:t>
            </a:r>
            <a:r>
              <a:rPr lang="zh-CN" altLang="en-US" sz="2000" dirty="0">
                <a:latin typeface="Times New Roman"/>
              </a:rPr>
              <a:t>”</a:t>
            </a:r>
            <a:r>
              <a:rPr lang="zh-CN" altLang="en-US" sz="2000" dirty="0">
                <a:latin typeface="宋体" charset="-122"/>
              </a:rPr>
              <a:t>（或</a:t>
            </a:r>
            <a:r>
              <a:rPr lang="zh-CN" altLang="en-US" sz="2000" dirty="0">
                <a:latin typeface="Times New Roman"/>
              </a:rPr>
              <a:t>“</a:t>
            </a:r>
            <a:r>
              <a:rPr lang="zh-CN" altLang="en-US" sz="2000" dirty="0">
                <a:solidFill>
                  <a:srgbClr val="0000FF"/>
                </a:solidFill>
                <a:latin typeface="宋体" charset="-122"/>
              </a:rPr>
              <a:t>由</a:t>
            </a:r>
            <a:r>
              <a:rPr lang="en-US" altLang="zh-CN" sz="2000" dirty="0">
                <a:solidFill>
                  <a:srgbClr val="0000FF"/>
                </a:solidFill>
                <a:latin typeface="Times New Roman"/>
              </a:rPr>
              <a:t>……</a:t>
            </a:r>
            <a:r>
              <a:rPr lang="zh-CN" altLang="en-US" sz="2000" dirty="0">
                <a:solidFill>
                  <a:srgbClr val="0000FF"/>
                </a:solidFill>
                <a:latin typeface="宋体" charset="-122"/>
              </a:rPr>
              <a:t>组成</a:t>
            </a:r>
            <a:r>
              <a:rPr lang="zh-CN" altLang="en-US" sz="2000" dirty="0">
                <a:latin typeface="Times New Roman"/>
              </a:rPr>
              <a:t>”</a:t>
            </a:r>
            <a:r>
              <a:rPr lang="zh-CN" altLang="en-US" sz="2000" dirty="0">
                <a:latin typeface="宋体" charset="-122"/>
              </a:rPr>
              <a:t>）</a:t>
            </a:r>
          </a:p>
          <a:p>
            <a:pPr lvl="1" indent="19050">
              <a:buNone/>
            </a:pPr>
            <a:r>
              <a:rPr lang="zh-CN" altLang="en-US" sz="2000" dirty="0">
                <a:latin typeface="宋体" charset="-122"/>
                <a:sym typeface="Symbol" pitchFamily="18" charset="2"/>
              </a:rPr>
              <a:t></a:t>
            </a:r>
            <a:r>
              <a:rPr lang="zh-CN" altLang="en-US" sz="2000" dirty="0">
                <a:latin typeface="宋体" charset="-122"/>
              </a:rPr>
              <a:t>、</a:t>
            </a:r>
            <a:r>
              <a:rPr lang="zh-CN" altLang="en-US" sz="2000" dirty="0">
                <a:latin typeface="宋体" charset="-122"/>
                <a:sym typeface="Symbol" pitchFamily="18" charset="2"/>
              </a:rPr>
              <a:t></a:t>
            </a:r>
            <a:r>
              <a:rPr lang="en-US" altLang="zh-CN" sz="2000" dirty="0">
                <a:latin typeface="宋体" charset="-122"/>
              </a:rPr>
              <a:t>(V</a:t>
            </a:r>
            <a:r>
              <a:rPr lang="en-US" altLang="zh-CN" sz="2000" baseline="-25000" dirty="0">
                <a:latin typeface="宋体" charset="-122"/>
              </a:rPr>
              <a:t>T</a:t>
            </a:r>
            <a:r>
              <a:rPr lang="en-US" altLang="zh-CN" sz="2000" dirty="0">
                <a:latin typeface="宋体" charset="-122"/>
              </a:rPr>
              <a:t>∪V</a:t>
            </a:r>
            <a:r>
              <a:rPr lang="en-US" altLang="zh-CN" sz="2000" baseline="-25000" dirty="0">
                <a:latin typeface="宋体" charset="-122"/>
              </a:rPr>
              <a:t>N</a:t>
            </a:r>
            <a:r>
              <a:rPr lang="en-US" altLang="zh-CN" sz="2000" dirty="0">
                <a:latin typeface="宋体" charset="-122"/>
              </a:rPr>
              <a:t>)</a:t>
            </a:r>
            <a:r>
              <a:rPr lang="en-US" altLang="zh-CN" sz="2000" baseline="30000" dirty="0">
                <a:latin typeface="宋体" charset="-122"/>
              </a:rPr>
              <a:t>*</a:t>
            </a:r>
            <a:r>
              <a:rPr lang="en-US" altLang="zh-CN" sz="2000" dirty="0">
                <a:latin typeface="宋体" charset="-122"/>
              </a:rPr>
              <a:t> </a:t>
            </a:r>
            <a:r>
              <a:rPr lang="zh-CN" altLang="en-US" sz="2000" dirty="0">
                <a:latin typeface="宋体" charset="-122"/>
              </a:rPr>
              <a:t>，</a:t>
            </a:r>
            <a:r>
              <a:rPr lang="zh-CN" altLang="en-US" sz="2000" dirty="0">
                <a:latin typeface="宋体" charset="-122"/>
                <a:sym typeface="Symbol" pitchFamily="18" charset="2"/>
              </a:rPr>
              <a:t></a:t>
            </a:r>
          </a:p>
          <a:p>
            <a:pPr algn="just"/>
            <a:r>
              <a:rPr lang="zh-CN" altLang="en-US" sz="2400" dirty="0">
                <a:latin typeface="宋体" charset="-122"/>
                <a:sym typeface="Symbol" pitchFamily="18" charset="2"/>
              </a:rPr>
              <a:t>左部相同的产生式</a:t>
            </a:r>
            <a:r>
              <a:rPr lang="en-US" altLang="zh-CN" sz="2400" baseline="-25000" dirty="0">
                <a:latin typeface="宋体" charset="-122"/>
              </a:rPr>
              <a:t>1</a:t>
            </a:r>
            <a:r>
              <a:rPr lang="zh-CN" altLang="en-US" sz="2400" dirty="0">
                <a:latin typeface="宋体" charset="-122"/>
              </a:rPr>
              <a:t>、</a:t>
            </a:r>
            <a:r>
              <a:rPr lang="zh-CN" altLang="en-US" sz="2400" dirty="0">
                <a:latin typeface="宋体" charset="-122"/>
                <a:sym typeface="Symbol" pitchFamily="18" charset="2"/>
              </a:rPr>
              <a:t></a:t>
            </a:r>
            <a:r>
              <a:rPr lang="en-US" altLang="zh-CN" sz="2400" baseline="-25000" dirty="0">
                <a:latin typeface="宋体" charset="-122"/>
              </a:rPr>
              <a:t>2</a:t>
            </a:r>
            <a:r>
              <a:rPr lang="zh-CN" altLang="en-US" sz="2400" dirty="0">
                <a:latin typeface="宋体" charset="-122"/>
              </a:rPr>
              <a:t>、</a:t>
            </a:r>
            <a:r>
              <a:rPr lang="en-US" altLang="zh-CN" sz="2400" dirty="0">
                <a:latin typeface="Times New Roman"/>
              </a:rPr>
              <a:t>……</a:t>
            </a:r>
            <a:r>
              <a:rPr lang="zh-CN" altLang="en-US" sz="2400" dirty="0">
                <a:latin typeface="宋体" charset="-122"/>
              </a:rPr>
              <a:t>、</a:t>
            </a:r>
            <a:r>
              <a:rPr lang="zh-CN" altLang="en-US" sz="2400" dirty="0">
                <a:latin typeface="宋体" charset="-122"/>
                <a:sym typeface="Symbol" pitchFamily="18" charset="2"/>
              </a:rPr>
              <a:t></a:t>
            </a:r>
            <a:r>
              <a:rPr lang="en-US" altLang="zh-CN" sz="2400" baseline="-25000" dirty="0">
                <a:latin typeface="宋体" charset="-122"/>
              </a:rPr>
              <a:t>n</a:t>
            </a:r>
            <a:r>
              <a:rPr lang="zh-CN" altLang="en-US" sz="2400" dirty="0">
                <a:latin typeface="宋体" charset="-122"/>
                <a:sym typeface="Symbol" pitchFamily="18" charset="2"/>
              </a:rPr>
              <a:t>可以缩写</a:t>
            </a:r>
          </a:p>
          <a:p>
            <a:pPr>
              <a:buFont typeface="Monotype Sorts" pitchFamily="2" charset="2"/>
              <a:buNone/>
            </a:pPr>
            <a:r>
              <a:rPr lang="zh-CN" altLang="en-US" sz="2400" dirty="0">
                <a:latin typeface="宋体" charset="-122"/>
                <a:sym typeface="Symbol" pitchFamily="18" charset="2"/>
              </a:rPr>
              <a:t>     </a:t>
            </a:r>
            <a:r>
              <a:rPr lang="en-US" altLang="zh-CN" sz="2400" baseline="-25000" dirty="0">
                <a:latin typeface="宋体" charset="-122"/>
              </a:rPr>
              <a:t>1</a:t>
            </a:r>
            <a:r>
              <a:rPr lang="en-US" altLang="zh-CN" sz="2400" dirty="0">
                <a:latin typeface="宋体" charset="-122"/>
              </a:rPr>
              <a:t>|</a:t>
            </a:r>
            <a:r>
              <a:rPr lang="en-US" altLang="zh-CN" sz="2400" dirty="0">
                <a:latin typeface="宋体" charset="-122"/>
                <a:sym typeface="Symbol" pitchFamily="18" charset="2"/>
              </a:rPr>
              <a:t></a:t>
            </a:r>
            <a:r>
              <a:rPr lang="en-US" altLang="zh-CN" sz="2400" baseline="-25000" dirty="0">
                <a:latin typeface="宋体" charset="-122"/>
              </a:rPr>
              <a:t>2</a:t>
            </a:r>
            <a:r>
              <a:rPr lang="en-US" altLang="zh-CN" sz="2400" dirty="0">
                <a:latin typeface="宋体" charset="-122"/>
              </a:rPr>
              <a:t>|</a:t>
            </a:r>
            <a:r>
              <a:rPr lang="en-US" altLang="zh-CN" sz="2400" dirty="0">
                <a:latin typeface="Times New Roman"/>
              </a:rPr>
              <a:t>……</a:t>
            </a:r>
            <a:r>
              <a:rPr lang="en-US" altLang="zh-CN" sz="2400" dirty="0">
                <a:latin typeface="宋体" charset="-122"/>
              </a:rPr>
              <a:t>|</a:t>
            </a:r>
            <a:r>
              <a:rPr lang="en-US" altLang="zh-CN" sz="2400" dirty="0">
                <a:latin typeface="宋体" charset="-122"/>
                <a:sym typeface="Symbol" pitchFamily="18" charset="2"/>
              </a:rPr>
              <a:t></a:t>
            </a:r>
            <a:r>
              <a:rPr lang="en-US" altLang="zh-CN" sz="2400" baseline="-25000" dirty="0">
                <a:latin typeface="宋体" charset="-122"/>
              </a:rPr>
              <a:t>n</a:t>
            </a:r>
          </a:p>
          <a:p>
            <a:pPr lvl="1" indent="19050">
              <a:buNone/>
            </a:pPr>
            <a:r>
              <a:rPr lang="en-US" altLang="zh-CN" sz="2000" dirty="0">
                <a:latin typeface="Times New Roman"/>
              </a:rPr>
              <a:t>“</a:t>
            </a:r>
            <a:r>
              <a:rPr lang="en-US" altLang="zh-CN" sz="2000" dirty="0">
                <a:solidFill>
                  <a:srgbClr val="0000FF"/>
                </a:solidFill>
                <a:latin typeface="宋体" charset="-122"/>
              </a:rPr>
              <a:t>|</a:t>
            </a:r>
            <a:r>
              <a:rPr lang="en-US" altLang="zh-CN" sz="2000" dirty="0">
                <a:latin typeface="Times New Roman"/>
              </a:rPr>
              <a:t>”</a:t>
            </a:r>
            <a:r>
              <a:rPr lang="en-US" altLang="zh-CN" sz="2000" dirty="0">
                <a:latin typeface="宋体" charset="-122"/>
              </a:rPr>
              <a:t> </a:t>
            </a:r>
            <a:r>
              <a:rPr lang="zh-CN" altLang="en-US" sz="2000" dirty="0">
                <a:latin typeface="宋体" charset="-122"/>
              </a:rPr>
              <a:t>表示 </a:t>
            </a:r>
            <a:r>
              <a:rPr lang="zh-CN" altLang="en-US" sz="2000" dirty="0">
                <a:latin typeface="Times New Roman"/>
              </a:rPr>
              <a:t>“</a:t>
            </a:r>
            <a:r>
              <a:rPr lang="zh-CN" altLang="en-US" sz="2000" dirty="0">
                <a:solidFill>
                  <a:srgbClr val="0000FF"/>
                </a:solidFill>
                <a:latin typeface="宋体" charset="-122"/>
              </a:rPr>
              <a:t>或</a:t>
            </a:r>
            <a:r>
              <a:rPr lang="zh-CN" altLang="en-US" sz="2000" dirty="0">
                <a:latin typeface="Times New Roman"/>
              </a:rPr>
              <a:t>”</a:t>
            </a:r>
            <a:r>
              <a:rPr lang="zh-CN" altLang="en-US" sz="2000" dirty="0">
                <a:latin typeface="宋体" charset="-122"/>
              </a:rPr>
              <a:t>， 每个</a:t>
            </a:r>
            <a:r>
              <a:rPr lang="zh-CN" altLang="en-US" sz="2000" dirty="0">
                <a:latin typeface="宋体" charset="-122"/>
                <a:sym typeface="Symbol" pitchFamily="18" charset="2"/>
              </a:rPr>
              <a:t></a:t>
            </a:r>
            <a:r>
              <a:rPr lang="en-US" altLang="zh-CN" sz="2000" baseline="-25000" dirty="0" err="1">
                <a:latin typeface="宋体" charset="-122"/>
              </a:rPr>
              <a:t>i</a:t>
            </a:r>
            <a:r>
              <a:rPr lang="en-US" altLang="zh-CN" sz="2000" dirty="0">
                <a:latin typeface="宋体" charset="-122"/>
              </a:rPr>
              <a:t>(</a:t>
            </a:r>
            <a:r>
              <a:rPr lang="en-US" altLang="zh-CN" sz="2000" dirty="0" err="1">
                <a:latin typeface="宋体" charset="-122"/>
              </a:rPr>
              <a:t>i</a:t>
            </a:r>
            <a:r>
              <a:rPr lang="en-US" altLang="zh-CN" sz="2000" dirty="0">
                <a:latin typeface="宋体" charset="-122"/>
              </a:rPr>
              <a:t>=1,2,</a:t>
            </a:r>
            <a:r>
              <a:rPr lang="en-US" altLang="zh-CN" sz="2000" dirty="0">
                <a:latin typeface="Times New Roman"/>
              </a:rPr>
              <a:t>…</a:t>
            </a:r>
            <a:r>
              <a:rPr lang="en-US" altLang="zh-CN" sz="2000" dirty="0">
                <a:latin typeface="宋体" charset="-122"/>
              </a:rPr>
              <a:t>,n)</a:t>
            </a:r>
            <a:r>
              <a:rPr lang="zh-CN" altLang="en-US" sz="2000" dirty="0">
                <a:latin typeface="宋体" charset="-122"/>
              </a:rPr>
              <a:t>称为</a:t>
            </a:r>
            <a:r>
              <a:rPr lang="zh-CN" altLang="en-US" sz="2000" dirty="0">
                <a:latin typeface="宋体" charset="-122"/>
                <a:sym typeface="Symbol" pitchFamily="18" charset="2"/>
              </a:rPr>
              <a:t></a:t>
            </a:r>
            <a:r>
              <a:rPr lang="zh-CN" altLang="en-US" sz="2000" dirty="0">
                <a:latin typeface="宋体" charset="-122"/>
              </a:rPr>
              <a:t>的一个</a:t>
            </a:r>
            <a:r>
              <a:rPr lang="zh-CN" altLang="en-US" sz="2000" dirty="0">
                <a:solidFill>
                  <a:srgbClr val="0000FF"/>
                </a:solidFill>
                <a:latin typeface="宋体" charset="-122"/>
              </a:rPr>
              <a:t>候选式</a:t>
            </a:r>
            <a:endParaRPr lang="zh-CN" altLang="en-US" dirty="0">
              <a:latin typeface="宋体" charset="-122"/>
            </a:endParaRPr>
          </a:p>
        </p:txBody>
      </p:sp>
      <p:sp>
        <p:nvSpPr>
          <p:cNvPr id="2" name="灯片编号占位符 1"/>
          <p:cNvSpPr>
            <a:spLocks noGrp="1"/>
          </p:cNvSpPr>
          <p:nvPr>
            <p:ph type="sldNum" sz="quarter" idx="10"/>
          </p:nvPr>
        </p:nvSpPr>
        <p:spPr/>
        <p:txBody>
          <a:bodyPr/>
          <a:lstStyle/>
          <a:p>
            <a:fld id="{53D5C0A6-204F-44E2-BC2D-888719E44444}" type="slidenum">
              <a:rPr lang="en-US" altLang="zh-CN" smtClean="0"/>
              <a:pPr/>
              <a:t>2</a:t>
            </a:fld>
            <a:endParaRPr lang="en-US" altLang="zh-CN"/>
          </a:p>
        </p:txBody>
      </p:sp>
    </p:spTree>
    <p:extLst>
      <p:ext uri="{BB962C8B-B14F-4D97-AF65-F5344CB8AC3E}">
        <p14:creationId xmlns:p14="http://schemas.microsoft.com/office/powerpoint/2010/main" val="325661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wipe(up)">
                                      <p:cBhvr>
                                        <p:cTn id="7" dur="500"/>
                                        <p:tgtEl>
                                          <p:spTgt spid="1986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8659">
                                            <p:txEl>
                                              <p:pRg st="1" end="1"/>
                                            </p:txEl>
                                          </p:spTgt>
                                        </p:tgtEl>
                                        <p:attrNameLst>
                                          <p:attrName>style.visibility</p:attrName>
                                        </p:attrNameLst>
                                      </p:cBhvr>
                                      <p:to>
                                        <p:strVal val="visible"/>
                                      </p:to>
                                    </p:set>
                                    <p:animEffect transition="in" filter="wipe(up)">
                                      <p:cBhvr>
                                        <p:cTn id="12" dur="500"/>
                                        <p:tgtEl>
                                          <p:spTgt spid="1986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98659">
                                            <p:txEl>
                                              <p:pRg st="2" end="2"/>
                                            </p:txEl>
                                          </p:spTgt>
                                        </p:tgtEl>
                                        <p:attrNameLst>
                                          <p:attrName>style.visibility</p:attrName>
                                        </p:attrNameLst>
                                      </p:cBhvr>
                                      <p:to>
                                        <p:strVal val="visible"/>
                                      </p:to>
                                    </p:set>
                                    <p:animEffect transition="in" filter="wipe(up)">
                                      <p:cBhvr>
                                        <p:cTn id="17" dur="500"/>
                                        <p:tgtEl>
                                          <p:spTgt spid="1986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8659">
                                            <p:txEl>
                                              <p:pRg st="3" end="3"/>
                                            </p:txEl>
                                          </p:spTgt>
                                        </p:tgtEl>
                                        <p:attrNameLst>
                                          <p:attrName>style.visibility</p:attrName>
                                        </p:attrNameLst>
                                      </p:cBhvr>
                                      <p:to>
                                        <p:strVal val="visible"/>
                                      </p:to>
                                    </p:set>
                                    <p:animEffect transition="in" filter="wipe(up)">
                                      <p:cBhvr>
                                        <p:cTn id="22" dur="500"/>
                                        <p:tgtEl>
                                          <p:spTgt spid="1986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8659">
                                            <p:txEl>
                                              <p:pRg st="4" end="4"/>
                                            </p:txEl>
                                          </p:spTgt>
                                        </p:tgtEl>
                                        <p:attrNameLst>
                                          <p:attrName>style.visibility</p:attrName>
                                        </p:attrNameLst>
                                      </p:cBhvr>
                                      <p:to>
                                        <p:strVal val="visible"/>
                                      </p:to>
                                    </p:set>
                                    <p:animEffect transition="in" filter="wipe(up)">
                                      <p:cBhvr>
                                        <p:cTn id="27" dur="500"/>
                                        <p:tgtEl>
                                          <p:spTgt spid="1986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98659">
                                            <p:txEl>
                                              <p:pRg st="5" end="5"/>
                                            </p:txEl>
                                          </p:spTgt>
                                        </p:tgtEl>
                                        <p:attrNameLst>
                                          <p:attrName>style.visibility</p:attrName>
                                        </p:attrNameLst>
                                      </p:cBhvr>
                                      <p:to>
                                        <p:strVal val="visible"/>
                                      </p:to>
                                    </p:set>
                                    <p:animEffect transition="in" filter="wipe(up)">
                                      <p:cBhvr>
                                        <p:cTn id="32" dur="500"/>
                                        <p:tgtEl>
                                          <p:spTgt spid="19865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98659">
                                            <p:txEl>
                                              <p:pRg st="6" end="6"/>
                                            </p:txEl>
                                          </p:spTgt>
                                        </p:tgtEl>
                                        <p:attrNameLst>
                                          <p:attrName>style.visibility</p:attrName>
                                        </p:attrNameLst>
                                      </p:cBhvr>
                                      <p:to>
                                        <p:strVal val="visible"/>
                                      </p:to>
                                    </p:set>
                                    <p:animEffect transition="in" filter="wipe(up)">
                                      <p:cBhvr>
                                        <p:cTn id="37" dur="500"/>
                                        <p:tgtEl>
                                          <p:spTgt spid="19865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8659">
                                            <p:txEl>
                                              <p:pRg st="7" end="7"/>
                                            </p:txEl>
                                          </p:spTgt>
                                        </p:tgtEl>
                                        <p:attrNameLst>
                                          <p:attrName>style.visibility</p:attrName>
                                        </p:attrNameLst>
                                      </p:cBhvr>
                                      <p:to>
                                        <p:strVal val="visible"/>
                                      </p:to>
                                    </p:set>
                                    <p:animEffect transition="in" filter="wipe(up)">
                                      <p:cBhvr>
                                        <p:cTn id="42" dur="500"/>
                                        <p:tgtEl>
                                          <p:spTgt spid="198659">
                                            <p:txEl>
                                              <p:pRg st="7" end="7"/>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98659">
                                            <p:txEl>
                                              <p:pRg st="8" end="8"/>
                                            </p:txEl>
                                          </p:spTgt>
                                        </p:tgtEl>
                                        <p:attrNameLst>
                                          <p:attrName>style.visibility</p:attrName>
                                        </p:attrNameLst>
                                      </p:cBhvr>
                                      <p:to>
                                        <p:strVal val="visible"/>
                                      </p:to>
                                    </p:set>
                                    <p:animEffect transition="in" filter="wipe(up)">
                                      <p:cBhvr>
                                        <p:cTn id="45" dur="500"/>
                                        <p:tgtEl>
                                          <p:spTgt spid="198659">
                                            <p:txEl>
                                              <p:pRg st="8" end="8"/>
                                            </p:tx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98659">
                                            <p:txEl>
                                              <p:pRg st="9" end="9"/>
                                            </p:txEl>
                                          </p:spTgt>
                                        </p:tgtEl>
                                        <p:attrNameLst>
                                          <p:attrName>style.visibility</p:attrName>
                                        </p:attrNameLst>
                                      </p:cBhvr>
                                      <p:to>
                                        <p:strVal val="visible"/>
                                      </p:to>
                                    </p:set>
                                    <p:animEffect transition="in" filter="wipe(up)">
                                      <p:cBhvr>
                                        <p:cTn id="48" dur="500"/>
                                        <p:tgtEl>
                                          <p:spTgt spid="198659">
                                            <p:txEl>
                                              <p:pRg st="9" end="9"/>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98659">
                                            <p:txEl>
                                              <p:pRg st="10" end="10"/>
                                            </p:txEl>
                                          </p:spTgt>
                                        </p:tgtEl>
                                        <p:attrNameLst>
                                          <p:attrName>style.visibility</p:attrName>
                                        </p:attrNameLst>
                                      </p:cBhvr>
                                      <p:to>
                                        <p:strVal val="visible"/>
                                      </p:to>
                                    </p:set>
                                    <p:animEffect transition="in" filter="wipe(up)">
                                      <p:cBhvr>
                                        <p:cTn id="53" dur="500"/>
                                        <p:tgtEl>
                                          <p:spTgt spid="198659">
                                            <p:txEl>
                                              <p:pRg st="10" end="1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8659">
                                            <p:txEl>
                                              <p:pRg st="11" end="11"/>
                                            </p:txEl>
                                          </p:spTgt>
                                        </p:tgtEl>
                                        <p:attrNameLst>
                                          <p:attrName>style.visibility</p:attrName>
                                        </p:attrNameLst>
                                      </p:cBhvr>
                                      <p:to>
                                        <p:strVal val="visible"/>
                                      </p:to>
                                    </p:set>
                                    <p:animEffect transition="in" filter="wipe(up)">
                                      <p:cBhvr>
                                        <p:cTn id="58" dur="500"/>
                                        <p:tgtEl>
                                          <p:spTgt spid="198659">
                                            <p:txEl>
                                              <p:pRg st="11" end="11"/>
                                            </p:txEl>
                                          </p:spTgt>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98659">
                                            <p:txEl>
                                              <p:pRg st="12" end="12"/>
                                            </p:txEl>
                                          </p:spTgt>
                                        </p:tgtEl>
                                        <p:attrNameLst>
                                          <p:attrName>style.visibility</p:attrName>
                                        </p:attrNameLst>
                                      </p:cBhvr>
                                      <p:to>
                                        <p:strVal val="visible"/>
                                      </p:to>
                                    </p:set>
                                    <p:animEffect transition="in" filter="wipe(up)">
                                      <p:cBhvr>
                                        <p:cTn id="61" dur="500"/>
                                        <p:tgtEl>
                                          <p:spTgt spid="19865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83655" name="Group 7"/>
          <p:cNvGrpSpPr>
            <a:grpSpLocks/>
          </p:cNvGrpSpPr>
          <p:nvPr/>
        </p:nvGrpSpPr>
        <p:grpSpPr bwMode="auto">
          <a:xfrm>
            <a:off x="3774831" y="4405312"/>
            <a:ext cx="3505200" cy="2133600"/>
            <a:chOff x="1011" y="11845"/>
            <a:chExt cx="3500" cy="2100"/>
          </a:xfrm>
        </p:grpSpPr>
        <p:sp>
          <p:nvSpPr>
            <p:cNvPr id="283656" name="Rectangle 8"/>
            <p:cNvSpPr>
              <a:spLocks noChangeArrowheads="1"/>
            </p:cNvSpPr>
            <p:nvPr/>
          </p:nvSpPr>
          <p:spPr bwMode="auto">
            <a:xfrm>
              <a:off x="1011" y="13004"/>
              <a:ext cx="409"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zh-CN" altLang="en-US" sz="1600" b="1">
                  <a:solidFill>
                    <a:srgbClr val="000000"/>
                  </a:solidFill>
                </a:rPr>
                <a:t>开始</a:t>
              </a:r>
              <a:endParaRPr lang="zh-CN" altLang="en-US" sz="1600" b="1"/>
            </a:p>
          </p:txBody>
        </p:sp>
        <p:sp>
          <p:nvSpPr>
            <p:cNvPr id="283657" name="Arc 9"/>
            <p:cNvSpPr>
              <a:spLocks/>
            </p:cNvSpPr>
            <p:nvPr/>
          </p:nvSpPr>
          <p:spPr bwMode="auto">
            <a:xfrm>
              <a:off x="2591" y="13285"/>
              <a:ext cx="580" cy="240"/>
            </a:xfrm>
            <a:custGeom>
              <a:avLst/>
              <a:gdLst>
                <a:gd name="G0" fmla="+- 16117 0 0"/>
                <a:gd name="G1" fmla="+- 0 0 0"/>
                <a:gd name="G2" fmla="+- 21600 0 0"/>
                <a:gd name="T0" fmla="*/ 34879 w 34879"/>
                <a:gd name="T1" fmla="*/ 10702 h 21600"/>
                <a:gd name="T2" fmla="*/ 0 w 34879"/>
                <a:gd name="T3" fmla="*/ 14381 h 21600"/>
                <a:gd name="T4" fmla="*/ 16117 w 34879"/>
                <a:gd name="T5" fmla="*/ 0 h 21600"/>
              </a:gdLst>
              <a:ahLst/>
              <a:cxnLst>
                <a:cxn ang="0">
                  <a:pos x="T0" y="T1"/>
                </a:cxn>
                <a:cxn ang="0">
                  <a:pos x="T2" y="T3"/>
                </a:cxn>
                <a:cxn ang="0">
                  <a:pos x="T4" y="T5"/>
                </a:cxn>
              </a:cxnLst>
              <a:rect l="0" t="0" r="r" b="b"/>
              <a:pathLst>
                <a:path w="34879" h="21600" fill="none" extrusionOk="0">
                  <a:moveTo>
                    <a:pt x="34879" y="10702"/>
                  </a:moveTo>
                  <a:cubicBezTo>
                    <a:pt x="31035" y="17440"/>
                    <a:pt x="23874" y="21599"/>
                    <a:pt x="16117" y="21600"/>
                  </a:cubicBezTo>
                  <a:cubicBezTo>
                    <a:pt x="9961" y="21600"/>
                    <a:pt x="4098" y="18973"/>
                    <a:pt x="0" y="14380"/>
                  </a:cubicBezTo>
                </a:path>
                <a:path w="34879" h="21600" stroke="0" extrusionOk="0">
                  <a:moveTo>
                    <a:pt x="34879" y="10702"/>
                  </a:moveTo>
                  <a:cubicBezTo>
                    <a:pt x="31035" y="17440"/>
                    <a:pt x="23874" y="21599"/>
                    <a:pt x="16117" y="21600"/>
                  </a:cubicBezTo>
                  <a:cubicBezTo>
                    <a:pt x="9961" y="21600"/>
                    <a:pt x="4098" y="18973"/>
                    <a:pt x="0" y="14380"/>
                  </a:cubicBezTo>
                  <a:lnTo>
                    <a:pt x="16117" y="0"/>
                  </a:lnTo>
                  <a:close/>
                </a:path>
              </a:pathLst>
            </a:custGeom>
            <a:noFill/>
            <a:ln w="10160">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658" name="Arc 10"/>
            <p:cNvSpPr>
              <a:spLocks/>
            </p:cNvSpPr>
            <p:nvPr/>
          </p:nvSpPr>
          <p:spPr bwMode="auto">
            <a:xfrm>
              <a:off x="2530" y="13345"/>
              <a:ext cx="1651" cy="600"/>
            </a:xfrm>
            <a:custGeom>
              <a:avLst/>
              <a:gdLst>
                <a:gd name="G0" fmla="+- 21140 0 0"/>
                <a:gd name="G1" fmla="+- 0 0 0"/>
                <a:gd name="G2" fmla="+- 21600 0 0"/>
                <a:gd name="T0" fmla="*/ 42344 w 42344"/>
                <a:gd name="T1" fmla="*/ 4117 h 21600"/>
                <a:gd name="T2" fmla="*/ 0 w 42344"/>
                <a:gd name="T3" fmla="*/ 4432 h 21600"/>
                <a:gd name="T4" fmla="*/ 21140 w 42344"/>
                <a:gd name="T5" fmla="*/ 0 h 21600"/>
              </a:gdLst>
              <a:ahLst/>
              <a:cxnLst>
                <a:cxn ang="0">
                  <a:pos x="T0" y="T1"/>
                </a:cxn>
                <a:cxn ang="0">
                  <a:pos x="T2" y="T3"/>
                </a:cxn>
                <a:cxn ang="0">
                  <a:pos x="T4" y="T5"/>
                </a:cxn>
              </a:cxnLst>
              <a:rect l="0" t="0" r="r" b="b"/>
              <a:pathLst>
                <a:path w="42344" h="21600" fill="none" extrusionOk="0">
                  <a:moveTo>
                    <a:pt x="42344" y="4117"/>
                  </a:moveTo>
                  <a:cubicBezTo>
                    <a:pt x="40372" y="14269"/>
                    <a:pt x="31481" y="21599"/>
                    <a:pt x="21140" y="21600"/>
                  </a:cubicBezTo>
                  <a:cubicBezTo>
                    <a:pt x="10918" y="21600"/>
                    <a:pt x="2096" y="14435"/>
                    <a:pt x="-1" y="4432"/>
                  </a:cubicBezTo>
                </a:path>
                <a:path w="42344" h="21600" stroke="0" extrusionOk="0">
                  <a:moveTo>
                    <a:pt x="42344" y="4117"/>
                  </a:moveTo>
                  <a:cubicBezTo>
                    <a:pt x="40372" y="14269"/>
                    <a:pt x="31481" y="21599"/>
                    <a:pt x="21140" y="21600"/>
                  </a:cubicBezTo>
                  <a:cubicBezTo>
                    <a:pt x="10918" y="21600"/>
                    <a:pt x="2096" y="14435"/>
                    <a:pt x="-1" y="4432"/>
                  </a:cubicBezTo>
                  <a:lnTo>
                    <a:pt x="21140" y="0"/>
                  </a:lnTo>
                  <a:close/>
                </a:path>
              </a:pathLst>
            </a:custGeom>
            <a:noFill/>
            <a:ln w="10160">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659" name="Line 11"/>
            <p:cNvSpPr>
              <a:spLocks noChangeShapeType="1"/>
            </p:cNvSpPr>
            <p:nvPr/>
          </p:nvSpPr>
          <p:spPr bwMode="auto">
            <a:xfrm>
              <a:off x="1149" y="13285"/>
              <a:ext cx="382" cy="1"/>
            </a:xfrm>
            <a:prstGeom prst="line">
              <a:avLst/>
            </a:prstGeom>
            <a:noFill/>
            <a:ln w="1016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3660" name="Rectangle 12"/>
            <p:cNvSpPr>
              <a:spLocks noChangeArrowheads="1"/>
            </p:cNvSpPr>
            <p:nvPr/>
          </p:nvSpPr>
          <p:spPr bwMode="auto">
            <a:xfrm>
              <a:off x="2766" y="13025"/>
              <a:ext cx="13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dirty="0">
                  <a:solidFill>
                    <a:srgbClr val="000000"/>
                  </a:solidFill>
                </a:rPr>
                <a:t>b</a:t>
              </a:r>
              <a:endParaRPr lang="en-US" altLang="zh-CN" b="1" dirty="0"/>
            </a:p>
          </p:txBody>
        </p:sp>
        <p:sp>
          <p:nvSpPr>
            <p:cNvPr id="283661" name="Rectangle 13"/>
            <p:cNvSpPr>
              <a:spLocks noChangeArrowheads="1"/>
            </p:cNvSpPr>
            <p:nvPr/>
          </p:nvSpPr>
          <p:spPr bwMode="auto">
            <a:xfrm>
              <a:off x="3625" y="13026"/>
              <a:ext cx="13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b</a:t>
              </a:r>
              <a:endParaRPr lang="en-US" altLang="zh-CN" b="1"/>
            </a:p>
          </p:txBody>
        </p:sp>
        <p:sp>
          <p:nvSpPr>
            <p:cNvPr id="283662" name="Rectangle 14"/>
            <p:cNvSpPr>
              <a:spLocks noChangeArrowheads="1"/>
            </p:cNvSpPr>
            <p:nvPr/>
          </p:nvSpPr>
          <p:spPr bwMode="auto">
            <a:xfrm>
              <a:off x="2580" y="12665"/>
              <a:ext cx="12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a</a:t>
              </a:r>
              <a:endParaRPr lang="en-US" altLang="zh-CN" b="1"/>
            </a:p>
          </p:txBody>
        </p:sp>
        <p:sp>
          <p:nvSpPr>
            <p:cNvPr id="283663" name="Rectangle 15"/>
            <p:cNvSpPr>
              <a:spLocks noChangeArrowheads="1"/>
            </p:cNvSpPr>
            <p:nvPr/>
          </p:nvSpPr>
          <p:spPr bwMode="auto">
            <a:xfrm>
              <a:off x="1786" y="12665"/>
              <a:ext cx="13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b</a:t>
              </a:r>
              <a:endParaRPr lang="en-US" altLang="zh-CN" b="1"/>
            </a:p>
          </p:txBody>
        </p:sp>
        <p:sp>
          <p:nvSpPr>
            <p:cNvPr id="283664" name="Line 16"/>
            <p:cNvSpPr>
              <a:spLocks noChangeShapeType="1"/>
            </p:cNvSpPr>
            <p:nvPr/>
          </p:nvSpPr>
          <p:spPr bwMode="auto">
            <a:xfrm flipV="1">
              <a:off x="1791" y="12525"/>
              <a:ext cx="580" cy="587"/>
            </a:xfrm>
            <a:prstGeom prst="line">
              <a:avLst/>
            </a:prstGeom>
            <a:noFill/>
            <a:ln w="1016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3665" name="Rectangle 17"/>
            <p:cNvSpPr>
              <a:spLocks noChangeArrowheads="1"/>
            </p:cNvSpPr>
            <p:nvPr/>
          </p:nvSpPr>
          <p:spPr bwMode="auto">
            <a:xfrm>
              <a:off x="1988" y="12986"/>
              <a:ext cx="12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a</a:t>
              </a:r>
              <a:endParaRPr lang="en-US" altLang="zh-CN" b="1"/>
            </a:p>
          </p:txBody>
        </p:sp>
        <p:sp>
          <p:nvSpPr>
            <p:cNvPr id="283666" name="Line 18"/>
            <p:cNvSpPr>
              <a:spLocks noChangeShapeType="1"/>
            </p:cNvSpPr>
            <p:nvPr/>
          </p:nvSpPr>
          <p:spPr bwMode="auto">
            <a:xfrm flipH="1" flipV="1">
              <a:off x="2671" y="12465"/>
              <a:ext cx="1460" cy="700"/>
            </a:xfrm>
            <a:prstGeom prst="line">
              <a:avLst/>
            </a:prstGeom>
            <a:noFill/>
            <a:ln w="1016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3667" name="Rectangle 19"/>
            <p:cNvSpPr>
              <a:spLocks noChangeArrowheads="1"/>
            </p:cNvSpPr>
            <p:nvPr/>
          </p:nvSpPr>
          <p:spPr bwMode="auto">
            <a:xfrm>
              <a:off x="3444" y="12565"/>
              <a:ext cx="13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b</a:t>
              </a:r>
              <a:endParaRPr lang="en-US" altLang="zh-CN" b="1"/>
            </a:p>
          </p:txBody>
        </p:sp>
        <p:sp>
          <p:nvSpPr>
            <p:cNvPr id="283668" name="Arc 20"/>
            <p:cNvSpPr>
              <a:spLocks/>
            </p:cNvSpPr>
            <p:nvPr/>
          </p:nvSpPr>
          <p:spPr bwMode="auto">
            <a:xfrm>
              <a:off x="2391" y="11945"/>
              <a:ext cx="298" cy="348"/>
            </a:xfrm>
            <a:custGeom>
              <a:avLst/>
              <a:gdLst>
                <a:gd name="G0" fmla="+- 21600 0 0"/>
                <a:gd name="G1" fmla="+- 21600 0 0"/>
                <a:gd name="G2" fmla="+- 21600 0 0"/>
                <a:gd name="T0" fmla="*/ 1358 w 43200"/>
                <a:gd name="T1" fmla="*/ 29139 h 39407"/>
                <a:gd name="T2" fmla="*/ 33826 w 43200"/>
                <a:gd name="T3" fmla="*/ 39407 h 39407"/>
                <a:gd name="T4" fmla="*/ 21600 w 43200"/>
                <a:gd name="T5" fmla="*/ 21600 h 39407"/>
              </a:gdLst>
              <a:ahLst/>
              <a:cxnLst>
                <a:cxn ang="0">
                  <a:pos x="T0" y="T1"/>
                </a:cxn>
                <a:cxn ang="0">
                  <a:pos x="T2" y="T3"/>
                </a:cxn>
                <a:cxn ang="0">
                  <a:pos x="T4" y="T5"/>
                </a:cxn>
              </a:cxnLst>
              <a:rect l="0" t="0" r="r" b="b"/>
              <a:pathLst>
                <a:path w="43200" h="39407" fill="none" extrusionOk="0">
                  <a:moveTo>
                    <a:pt x="1358" y="29138"/>
                  </a:moveTo>
                  <a:cubicBezTo>
                    <a:pt x="460" y="26726"/>
                    <a:pt x="0" y="24173"/>
                    <a:pt x="0" y="21600"/>
                  </a:cubicBezTo>
                  <a:cubicBezTo>
                    <a:pt x="0" y="9670"/>
                    <a:pt x="9670" y="0"/>
                    <a:pt x="21600" y="0"/>
                  </a:cubicBezTo>
                  <a:cubicBezTo>
                    <a:pt x="33529" y="0"/>
                    <a:pt x="43200" y="9670"/>
                    <a:pt x="43200" y="21600"/>
                  </a:cubicBezTo>
                  <a:cubicBezTo>
                    <a:pt x="43200" y="28717"/>
                    <a:pt x="39693" y="35378"/>
                    <a:pt x="33825" y="39406"/>
                  </a:cubicBezTo>
                </a:path>
                <a:path w="43200" h="39407" stroke="0" extrusionOk="0">
                  <a:moveTo>
                    <a:pt x="1358" y="29138"/>
                  </a:moveTo>
                  <a:cubicBezTo>
                    <a:pt x="460" y="26726"/>
                    <a:pt x="0" y="24173"/>
                    <a:pt x="0" y="21600"/>
                  </a:cubicBezTo>
                  <a:cubicBezTo>
                    <a:pt x="0" y="9670"/>
                    <a:pt x="9670" y="0"/>
                    <a:pt x="21600" y="0"/>
                  </a:cubicBezTo>
                  <a:cubicBezTo>
                    <a:pt x="33529" y="0"/>
                    <a:pt x="43200" y="9670"/>
                    <a:pt x="43200" y="21600"/>
                  </a:cubicBezTo>
                  <a:cubicBezTo>
                    <a:pt x="43200" y="28717"/>
                    <a:pt x="39693" y="35378"/>
                    <a:pt x="33825" y="39406"/>
                  </a:cubicBezTo>
                  <a:lnTo>
                    <a:pt x="21600" y="21600"/>
                  </a:lnTo>
                  <a:close/>
                </a:path>
              </a:pathLst>
            </a:custGeom>
            <a:noFill/>
            <a:ln w="10160">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669" name="Rectangle 21"/>
            <p:cNvSpPr>
              <a:spLocks noChangeArrowheads="1"/>
            </p:cNvSpPr>
            <p:nvPr/>
          </p:nvSpPr>
          <p:spPr bwMode="auto">
            <a:xfrm>
              <a:off x="2766" y="11845"/>
              <a:ext cx="13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b</a:t>
              </a:r>
              <a:endParaRPr lang="en-US" altLang="zh-CN" b="1"/>
            </a:p>
          </p:txBody>
        </p:sp>
        <p:sp>
          <p:nvSpPr>
            <p:cNvPr id="283670" name="Line 22"/>
            <p:cNvSpPr>
              <a:spLocks noChangeShapeType="1"/>
            </p:cNvSpPr>
            <p:nvPr/>
          </p:nvSpPr>
          <p:spPr bwMode="auto">
            <a:xfrm>
              <a:off x="2511" y="12585"/>
              <a:ext cx="0" cy="520"/>
            </a:xfrm>
            <a:prstGeom prst="line">
              <a:avLst/>
            </a:prstGeom>
            <a:noFill/>
            <a:ln w="1016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3671" name="Arc 23"/>
            <p:cNvSpPr>
              <a:spLocks/>
            </p:cNvSpPr>
            <p:nvPr/>
          </p:nvSpPr>
          <p:spPr bwMode="auto">
            <a:xfrm>
              <a:off x="2146" y="13385"/>
              <a:ext cx="325" cy="354"/>
            </a:xfrm>
            <a:custGeom>
              <a:avLst/>
              <a:gdLst>
                <a:gd name="G0" fmla="+- 21600 0 0"/>
                <a:gd name="G1" fmla="+- 21600 0 0"/>
                <a:gd name="G2" fmla="+- 21600 0 0"/>
                <a:gd name="T0" fmla="*/ 42126 w 43200"/>
                <a:gd name="T1" fmla="*/ 14874 h 43200"/>
                <a:gd name="T2" fmla="*/ 23464 w 43200"/>
                <a:gd name="T3" fmla="*/ 81 h 43200"/>
                <a:gd name="T4" fmla="*/ 21600 w 43200"/>
                <a:gd name="T5" fmla="*/ 21600 h 43200"/>
              </a:gdLst>
              <a:ahLst/>
              <a:cxnLst>
                <a:cxn ang="0">
                  <a:pos x="T0" y="T1"/>
                </a:cxn>
                <a:cxn ang="0">
                  <a:pos x="T2" y="T3"/>
                </a:cxn>
                <a:cxn ang="0">
                  <a:pos x="T4" y="T5"/>
                </a:cxn>
              </a:cxnLst>
              <a:rect l="0" t="0" r="r" b="b"/>
              <a:pathLst>
                <a:path w="43200" h="43200" fill="none" extrusionOk="0">
                  <a:moveTo>
                    <a:pt x="42126" y="14873"/>
                  </a:moveTo>
                  <a:cubicBezTo>
                    <a:pt x="42837" y="17045"/>
                    <a:pt x="43200" y="19315"/>
                    <a:pt x="43200" y="21600"/>
                  </a:cubicBezTo>
                  <a:cubicBezTo>
                    <a:pt x="43200" y="33529"/>
                    <a:pt x="33529" y="43200"/>
                    <a:pt x="21600" y="43200"/>
                  </a:cubicBezTo>
                  <a:cubicBezTo>
                    <a:pt x="9670" y="43200"/>
                    <a:pt x="0" y="33529"/>
                    <a:pt x="0" y="21600"/>
                  </a:cubicBezTo>
                  <a:cubicBezTo>
                    <a:pt x="0" y="9670"/>
                    <a:pt x="9670" y="0"/>
                    <a:pt x="21600" y="0"/>
                  </a:cubicBezTo>
                  <a:cubicBezTo>
                    <a:pt x="22222" y="-1"/>
                    <a:pt x="22844" y="26"/>
                    <a:pt x="23464" y="80"/>
                  </a:cubicBezTo>
                </a:path>
                <a:path w="43200" h="43200" stroke="0" extrusionOk="0">
                  <a:moveTo>
                    <a:pt x="42126" y="14873"/>
                  </a:moveTo>
                  <a:cubicBezTo>
                    <a:pt x="42837" y="17045"/>
                    <a:pt x="43200" y="19315"/>
                    <a:pt x="43200" y="21600"/>
                  </a:cubicBezTo>
                  <a:cubicBezTo>
                    <a:pt x="43200" y="33529"/>
                    <a:pt x="33529" y="43200"/>
                    <a:pt x="21600" y="43200"/>
                  </a:cubicBezTo>
                  <a:cubicBezTo>
                    <a:pt x="9670" y="43200"/>
                    <a:pt x="0" y="33529"/>
                    <a:pt x="0" y="21600"/>
                  </a:cubicBezTo>
                  <a:cubicBezTo>
                    <a:pt x="0" y="9670"/>
                    <a:pt x="9670" y="0"/>
                    <a:pt x="21600" y="0"/>
                  </a:cubicBezTo>
                  <a:cubicBezTo>
                    <a:pt x="22222" y="-1"/>
                    <a:pt x="22844" y="26"/>
                    <a:pt x="23464" y="80"/>
                  </a:cubicBezTo>
                  <a:lnTo>
                    <a:pt x="21600" y="21600"/>
                  </a:lnTo>
                  <a:close/>
                </a:path>
              </a:pathLst>
            </a:custGeom>
            <a:noFill/>
            <a:ln w="10160">
              <a:solidFill>
                <a:srgbClr val="00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672" name="Rectangle 24"/>
            <p:cNvSpPr>
              <a:spLocks noChangeArrowheads="1"/>
            </p:cNvSpPr>
            <p:nvPr/>
          </p:nvSpPr>
          <p:spPr bwMode="auto">
            <a:xfrm>
              <a:off x="2008" y="13564"/>
              <a:ext cx="12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a</a:t>
              </a:r>
              <a:endParaRPr lang="en-US" altLang="zh-CN" b="1"/>
            </a:p>
          </p:txBody>
        </p:sp>
        <p:sp>
          <p:nvSpPr>
            <p:cNvPr id="283673" name="Rectangle 25"/>
            <p:cNvSpPr>
              <a:spLocks noChangeArrowheads="1"/>
            </p:cNvSpPr>
            <p:nvPr/>
          </p:nvSpPr>
          <p:spPr bwMode="auto">
            <a:xfrm>
              <a:off x="3008" y="13464"/>
              <a:ext cx="12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a</a:t>
              </a:r>
              <a:endParaRPr lang="en-US" altLang="zh-CN" b="1"/>
            </a:p>
          </p:txBody>
        </p:sp>
        <p:sp>
          <p:nvSpPr>
            <p:cNvPr id="283674" name="Rectangle 26"/>
            <p:cNvSpPr>
              <a:spLocks noChangeArrowheads="1"/>
            </p:cNvSpPr>
            <p:nvPr/>
          </p:nvSpPr>
          <p:spPr bwMode="auto">
            <a:xfrm>
              <a:off x="3487" y="13604"/>
              <a:ext cx="12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r>
                <a:rPr lang="en-US" altLang="zh-CN" b="1">
                  <a:solidFill>
                    <a:srgbClr val="000000"/>
                  </a:solidFill>
                </a:rPr>
                <a:t>a</a:t>
              </a:r>
              <a:endParaRPr lang="en-US" altLang="zh-CN" b="1"/>
            </a:p>
          </p:txBody>
        </p:sp>
        <p:grpSp>
          <p:nvGrpSpPr>
            <p:cNvPr id="283675" name="Group 27"/>
            <p:cNvGrpSpPr>
              <a:grpSpLocks/>
            </p:cNvGrpSpPr>
            <p:nvPr/>
          </p:nvGrpSpPr>
          <p:grpSpPr bwMode="auto">
            <a:xfrm>
              <a:off x="1491" y="13085"/>
              <a:ext cx="440" cy="460"/>
              <a:chOff x="1491" y="13085"/>
              <a:chExt cx="440" cy="460"/>
            </a:xfrm>
          </p:grpSpPr>
          <p:sp>
            <p:nvSpPr>
              <p:cNvPr id="283676" name="Oval 28"/>
              <p:cNvSpPr>
                <a:spLocks noChangeArrowheads="1"/>
              </p:cNvSpPr>
              <p:nvPr/>
            </p:nvSpPr>
            <p:spPr bwMode="auto">
              <a:xfrm>
                <a:off x="1531" y="13125"/>
                <a:ext cx="340" cy="34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677" name="Text Box 29"/>
              <p:cNvSpPr txBox="1">
                <a:spLocks noChangeArrowheads="1"/>
              </p:cNvSpPr>
              <p:nvPr/>
            </p:nvSpPr>
            <p:spPr bwMode="auto">
              <a:xfrm>
                <a:off x="1491" y="13085"/>
                <a:ext cx="44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A</a:t>
                </a:r>
              </a:p>
            </p:txBody>
          </p:sp>
        </p:grpSp>
        <p:grpSp>
          <p:nvGrpSpPr>
            <p:cNvPr id="283678" name="Group 30"/>
            <p:cNvGrpSpPr>
              <a:grpSpLocks/>
            </p:cNvGrpSpPr>
            <p:nvPr/>
          </p:nvGrpSpPr>
          <p:grpSpPr bwMode="auto">
            <a:xfrm>
              <a:off x="2291" y="13085"/>
              <a:ext cx="440" cy="460"/>
              <a:chOff x="1491" y="13085"/>
              <a:chExt cx="440" cy="460"/>
            </a:xfrm>
          </p:grpSpPr>
          <p:sp>
            <p:nvSpPr>
              <p:cNvPr id="283679" name="Oval 31"/>
              <p:cNvSpPr>
                <a:spLocks noChangeArrowheads="1"/>
              </p:cNvSpPr>
              <p:nvPr/>
            </p:nvSpPr>
            <p:spPr bwMode="auto">
              <a:xfrm>
                <a:off x="1531" y="13125"/>
                <a:ext cx="340" cy="34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680" name="Text Box 32"/>
              <p:cNvSpPr txBox="1">
                <a:spLocks noChangeArrowheads="1"/>
              </p:cNvSpPr>
              <p:nvPr/>
            </p:nvSpPr>
            <p:spPr bwMode="auto">
              <a:xfrm>
                <a:off x="1491" y="13085"/>
                <a:ext cx="44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B</a:t>
                </a:r>
              </a:p>
            </p:txBody>
          </p:sp>
        </p:grpSp>
        <p:grpSp>
          <p:nvGrpSpPr>
            <p:cNvPr id="283681" name="Group 33"/>
            <p:cNvGrpSpPr>
              <a:grpSpLocks/>
            </p:cNvGrpSpPr>
            <p:nvPr/>
          </p:nvGrpSpPr>
          <p:grpSpPr bwMode="auto">
            <a:xfrm>
              <a:off x="3111" y="13085"/>
              <a:ext cx="440" cy="460"/>
              <a:chOff x="1491" y="13085"/>
              <a:chExt cx="440" cy="460"/>
            </a:xfrm>
          </p:grpSpPr>
          <p:sp>
            <p:nvSpPr>
              <p:cNvPr id="283682" name="Oval 34"/>
              <p:cNvSpPr>
                <a:spLocks noChangeArrowheads="1"/>
              </p:cNvSpPr>
              <p:nvPr/>
            </p:nvSpPr>
            <p:spPr bwMode="auto">
              <a:xfrm>
                <a:off x="1531" y="13125"/>
                <a:ext cx="340" cy="34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683" name="Text Box 35"/>
              <p:cNvSpPr txBox="1">
                <a:spLocks noChangeArrowheads="1"/>
              </p:cNvSpPr>
              <p:nvPr/>
            </p:nvSpPr>
            <p:spPr bwMode="auto">
              <a:xfrm>
                <a:off x="1491" y="13085"/>
                <a:ext cx="44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D</a:t>
                </a:r>
              </a:p>
            </p:txBody>
          </p:sp>
        </p:grpSp>
        <p:grpSp>
          <p:nvGrpSpPr>
            <p:cNvPr id="283684" name="Group 36"/>
            <p:cNvGrpSpPr>
              <a:grpSpLocks/>
            </p:cNvGrpSpPr>
            <p:nvPr/>
          </p:nvGrpSpPr>
          <p:grpSpPr bwMode="auto">
            <a:xfrm>
              <a:off x="4071" y="13085"/>
              <a:ext cx="440" cy="460"/>
              <a:chOff x="1491" y="13085"/>
              <a:chExt cx="440" cy="460"/>
            </a:xfrm>
          </p:grpSpPr>
          <p:sp>
            <p:nvSpPr>
              <p:cNvPr id="283685" name="Oval 37"/>
              <p:cNvSpPr>
                <a:spLocks noChangeArrowheads="1"/>
              </p:cNvSpPr>
              <p:nvPr/>
            </p:nvSpPr>
            <p:spPr bwMode="auto">
              <a:xfrm>
                <a:off x="1531" y="13125"/>
                <a:ext cx="340" cy="340"/>
              </a:xfrm>
              <a:prstGeom prst="ellipse">
                <a:avLst/>
              </a:prstGeom>
              <a:noFill/>
              <a:ln w="38100" cmpd="dbl">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686" name="Text Box 38"/>
              <p:cNvSpPr txBox="1">
                <a:spLocks noChangeArrowheads="1"/>
              </p:cNvSpPr>
              <p:nvPr/>
            </p:nvSpPr>
            <p:spPr bwMode="auto">
              <a:xfrm>
                <a:off x="1491" y="13085"/>
                <a:ext cx="44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lstStyle/>
              <a:p>
                <a:pPr algn="just"/>
                <a:r>
                  <a:rPr lang="en-US" altLang="zh-CN" b="1"/>
                  <a:t>E</a:t>
                </a:r>
              </a:p>
            </p:txBody>
          </p:sp>
        </p:grpSp>
        <p:grpSp>
          <p:nvGrpSpPr>
            <p:cNvPr id="283687" name="Group 39"/>
            <p:cNvGrpSpPr>
              <a:grpSpLocks/>
            </p:cNvGrpSpPr>
            <p:nvPr/>
          </p:nvGrpSpPr>
          <p:grpSpPr bwMode="auto">
            <a:xfrm>
              <a:off x="2291" y="12185"/>
              <a:ext cx="440" cy="460"/>
              <a:chOff x="1491" y="13085"/>
              <a:chExt cx="440" cy="460"/>
            </a:xfrm>
          </p:grpSpPr>
          <p:sp>
            <p:nvSpPr>
              <p:cNvPr id="283688" name="Oval 40"/>
              <p:cNvSpPr>
                <a:spLocks noChangeArrowheads="1"/>
              </p:cNvSpPr>
              <p:nvPr/>
            </p:nvSpPr>
            <p:spPr bwMode="auto">
              <a:xfrm>
                <a:off x="1531" y="13125"/>
                <a:ext cx="340" cy="34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689" name="Text Box 41"/>
              <p:cNvSpPr txBox="1">
                <a:spLocks noChangeArrowheads="1"/>
              </p:cNvSpPr>
              <p:nvPr/>
            </p:nvSpPr>
            <p:spPr bwMode="auto">
              <a:xfrm>
                <a:off x="1491" y="13085"/>
                <a:ext cx="44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t>C</a:t>
                </a:r>
              </a:p>
            </p:txBody>
          </p:sp>
        </p:grpSp>
        <p:sp>
          <p:nvSpPr>
            <p:cNvPr id="283690" name="Line 42"/>
            <p:cNvSpPr>
              <a:spLocks noChangeShapeType="1"/>
            </p:cNvSpPr>
            <p:nvPr/>
          </p:nvSpPr>
          <p:spPr bwMode="auto">
            <a:xfrm>
              <a:off x="1894" y="13305"/>
              <a:ext cx="44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3691" name="Line 43"/>
            <p:cNvSpPr>
              <a:spLocks noChangeShapeType="1"/>
            </p:cNvSpPr>
            <p:nvPr/>
          </p:nvSpPr>
          <p:spPr bwMode="auto">
            <a:xfrm>
              <a:off x="2691" y="13305"/>
              <a:ext cx="44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83692" name="Line 44"/>
            <p:cNvSpPr>
              <a:spLocks noChangeShapeType="1"/>
            </p:cNvSpPr>
            <p:nvPr/>
          </p:nvSpPr>
          <p:spPr bwMode="auto">
            <a:xfrm>
              <a:off x="3491" y="13305"/>
              <a:ext cx="60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3" name="标题 2"/>
          <p:cNvSpPr>
            <a:spLocks noGrp="1"/>
          </p:cNvSpPr>
          <p:nvPr>
            <p:ph type="title"/>
          </p:nvPr>
        </p:nvSpPr>
        <p:spPr>
          <a:xfrm>
            <a:off x="1828800" y="152401"/>
            <a:ext cx="8610600" cy="531295"/>
          </a:xfrm>
        </p:spPr>
        <p:txBody>
          <a:bodyPr/>
          <a:lstStyle/>
          <a:p>
            <a:r>
              <a:rPr lang="zh-CN" altLang="en-US" sz="2800" dirty="0"/>
              <a:t>示例（续）</a:t>
            </a:r>
          </a:p>
        </p:txBody>
      </p:sp>
      <p:sp>
        <p:nvSpPr>
          <p:cNvPr id="4" name="内容占位符 3"/>
          <p:cNvSpPr>
            <a:spLocks noGrp="1"/>
          </p:cNvSpPr>
          <p:nvPr>
            <p:ph idx="1"/>
          </p:nvPr>
        </p:nvSpPr>
        <p:spPr>
          <a:xfrm>
            <a:off x="1752600" y="683696"/>
            <a:ext cx="8686800" cy="4217223"/>
          </a:xfrm>
        </p:spPr>
        <p:txBody>
          <a:bodyPr/>
          <a:lstStyle/>
          <a:p>
            <a:pPr lvl="1">
              <a:buNone/>
            </a:pPr>
            <a:r>
              <a:rPr lang="en-US" altLang="zh-CN" sz="2000" dirty="0">
                <a:solidFill>
                  <a:srgbClr val="0000FF"/>
                </a:solidFill>
              </a:rPr>
              <a:t>DTT[</a:t>
            </a:r>
            <a:r>
              <a:rPr lang="en-US" altLang="zh-CN" sz="2000" dirty="0" err="1">
                <a:solidFill>
                  <a:srgbClr val="0000FF"/>
                </a:solidFill>
              </a:rPr>
              <a:t>C,a</a:t>
            </a:r>
            <a:r>
              <a:rPr lang="en-US" altLang="zh-CN" sz="2000" dirty="0">
                <a:solidFill>
                  <a:srgbClr val="0000FF"/>
                </a:solidFill>
              </a:rPr>
              <a:t>]</a:t>
            </a:r>
            <a:r>
              <a:rPr lang="en-US" altLang="zh-CN" sz="2000" dirty="0"/>
              <a:t> = </a:t>
            </a:r>
            <a:r>
              <a:rPr lang="en-US" altLang="zh-CN" sz="2000" dirty="0">
                <a:sym typeface="Symbol" pitchFamily="18" charset="2"/>
              </a:rPr>
              <a:t></a:t>
            </a:r>
            <a:r>
              <a:rPr lang="en-US" altLang="zh-CN" sz="2000" dirty="0"/>
              <a:t>-closure(move(</a:t>
            </a:r>
            <a:r>
              <a:rPr lang="en-US" altLang="zh-CN" sz="2000" dirty="0" err="1"/>
              <a:t>C,a</a:t>
            </a:r>
            <a:r>
              <a:rPr lang="en-US" altLang="zh-CN" sz="2000" dirty="0"/>
              <a:t>)) = </a:t>
            </a:r>
            <a:r>
              <a:rPr lang="en-US" altLang="zh-CN" sz="2000" dirty="0">
                <a:sym typeface="Symbol" pitchFamily="18" charset="2"/>
              </a:rPr>
              <a:t></a:t>
            </a:r>
            <a:r>
              <a:rPr lang="en-US" altLang="zh-CN" sz="2000" dirty="0"/>
              <a:t>-closure({3,8}) = B</a:t>
            </a:r>
          </a:p>
          <a:p>
            <a:pPr lvl="1">
              <a:buNone/>
            </a:pPr>
            <a:r>
              <a:rPr lang="en-US" altLang="zh-CN" sz="2000" dirty="0">
                <a:solidFill>
                  <a:srgbClr val="0000FF"/>
                </a:solidFill>
              </a:rPr>
              <a:t>DTT[</a:t>
            </a:r>
            <a:r>
              <a:rPr lang="en-US" altLang="zh-CN" sz="2000" dirty="0" err="1">
                <a:solidFill>
                  <a:srgbClr val="0000FF"/>
                </a:solidFill>
              </a:rPr>
              <a:t>C,b</a:t>
            </a:r>
            <a:r>
              <a:rPr lang="en-US" altLang="zh-CN" sz="2000" dirty="0">
                <a:solidFill>
                  <a:srgbClr val="0000FF"/>
                </a:solidFill>
              </a:rPr>
              <a:t>]</a:t>
            </a:r>
            <a:r>
              <a:rPr lang="en-US" altLang="zh-CN" sz="2000" dirty="0"/>
              <a:t> = </a:t>
            </a:r>
            <a:r>
              <a:rPr lang="en-US" altLang="zh-CN" sz="2000" dirty="0">
                <a:sym typeface="Symbol" pitchFamily="18" charset="2"/>
              </a:rPr>
              <a:t></a:t>
            </a:r>
            <a:r>
              <a:rPr lang="en-US" altLang="zh-CN" sz="2000" dirty="0"/>
              <a:t>-closure(move(</a:t>
            </a:r>
            <a:r>
              <a:rPr lang="en-US" altLang="zh-CN" sz="2000" dirty="0" err="1"/>
              <a:t>C,b</a:t>
            </a:r>
            <a:r>
              <a:rPr lang="en-US" altLang="zh-CN" sz="2000" dirty="0"/>
              <a:t>)) = </a:t>
            </a:r>
            <a:r>
              <a:rPr lang="en-US" altLang="zh-CN" sz="2000" dirty="0">
                <a:sym typeface="Symbol" pitchFamily="18" charset="2"/>
              </a:rPr>
              <a:t></a:t>
            </a:r>
            <a:r>
              <a:rPr lang="en-US" altLang="zh-CN" sz="2000" dirty="0"/>
              <a:t>-closure(5) = C</a:t>
            </a:r>
          </a:p>
          <a:p>
            <a:pPr lvl="1">
              <a:buNone/>
            </a:pPr>
            <a:r>
              <a:rPr lang="en-US" altLang="zh-CN" sz="2000" dirty="0">
                <a:solidFill>
                  <a:srgbClr val="0000FF"/>
                </a:solidFill>
              </a:rPr>
              <a:t>DTT[</a:t>
            </a:r>
            <a:r>
              <a:rPr lang="en-US" altLang="zh-CN" sz="2000" dirty="0" err="1">
                <a:solidFill>
                  <a:srgbClr val="0000FF"/>
                </a:solidFill>
              </a:rPr>
              <a:t>D,a</a:t>
            </a:r>
            <a:r>
              <a:rPr lang="en-US" altLang="zh-CN" sz="2000" dirty="0">
                <a:solidFill>
                  <a:srgbClr val="0000FF"/>
                </a:solidFill>
              </a:rPr>
              <a:t>]</a:t>
            </a:r>
            <a:r>
              <a:rPr lang="en-US" altLang="zh-CN" sz="2000" dirty="0"/>
              <a:t> = </a:t>
            </a:r>
            <a:r>
              <a:rPr lang="en-US" altLang="zh-CN" sz="2000" dirty="0">
                <a:sym typeface="Symbol" pitchFamily="18" charset="2"/>
              </a:rPr>
              <a:t></a:t>
            </a:r>
            <a:r>
              <a:rPr lang="en-US" altLang="zh-CN" sz="2000" dirty="0"/>
              <a:t>-closure(move(</a:t>
            </a:r>
            <a:r>
              <a:rPr lang="en-US" altLang="zh-CN" sz="2000" dirty="0" err="1"/>
              <a:t>D,a</a:t>
            </a:r>
            <a:r>
              <a:rPr lang="en-US" altLang="zh-CN" sz="2000" dirty="0"/>
              <a:t>)) = </a:t>
            </a:r>
            <a:r>
              <a:rPr lang="en-US" altLang="zh-CN" sz="2000" dirty="0">
                <a:sym typeface="Symbol" pitchFamily="18" charset="2"/>
              </a:rPr>
              <a:t></a:t>
            </a:r>
            <a:r>
              <a:rPr lang="en-US" altLang="zh-CN" sz="2000" dirty="0"/>
              <a:t>-closure({3,8}) = B</a:t>
            </a:r>
          </a:p>
          <a:p>
            <a:pPr lvl="1">
              <a:buNone/>
            </a:pPr>
            <a:r>
              <a:rPr lang="en-US" altLang="zh-CN" sz="2000" dirty="0">
                <a:solidFill>
                  <a:srgbClr val="0000FF"/>
                </a:solidFill>
              </a:rPr>
              <a:t>DTT[</a:t>
            </a:r>
            <a:r>
              <a:rPr lang="en-US" altLang="zh-CN" sz="2000" dirty="0" err="1">
                <a:solidFill>
                  <a:srgbClr val="0000FF"/>
                </a:solidFill>
              </a:rPr>
              <a:t>D,b</a:t>
            </a:r>
            <a:r>
              <a:rPr lang="en-US" altLang="zh-CN" sz="2000" dirty="0">
                <a:solidFill>
                  <a:srgbClr val="0000FF"/>
                </a:solidFill>
              </a:rPr>
              <a:t>]</a:t>
            </a:r>
            <a:r>
              <a:rPr lang="en-US" altLang="zh-CN" sz="2000" dirty="0"/>
              <a:t> = </a:t>
            </a:r>
            <a:r>
              <a:rPr lang="en-US" altLang="zh-CN" sz="2000" dirty="0">
                <a:sym typeface="Symbol" pitchFamily="18" charset="2"/>
              </a:rPr>
              <a:t></a:t>
            </a:r>
            <a:r>
              <a:rPr lang="en-US" altLang="zh-CN" sz="2000" dirty="0"/>
              <a:t>-closure(move(</a:t>
            </a:r>
            <a:r>
              <a:rPr lang="en-US" altLang="zh-CN" sz="2000" dirty="0" err="1"/>
              <a:t>D,b</a:t>
            </a:r>
            <a:r>
              <a:rPr lang="en-US" altLang="zh-CN" sz="2000" dirty="0"/>
              <a:t>)) = </a:t>
            </a:r>
            <a:r>
              <a:rPr lang="en-US" altLang="zh-CN" sz="2000" dirty="0">
                <a:solidFill>
                  <a:srgbClr val="0000FF"/>
                </a:solidFill>
                <a:sym typeface="Symbol" pitchFamily="18" charset="2"/>
              </a:rPr>
              <a:t></a:t>
            </a:r>
            <a:r>
              <a:rPr lang="en-US" altLang="zh-CN" sz="2000" dirty="0">
                <a:solidFill>
                  <a:srgbClr val="0000FF"/>
                </a:solidFill>
              </a:rPr>
              <a:t>-closure({5,10})</a:t>
            </a:r>
            <a:r>
              <a:rPr lang="en-US" altLang="zh-CN" sz="2000" dirty="0"/>
              <a:t> </a:t>
            </a:r>
            <a:br>
              <a:rPr lang="en-US" altLang="zh-CN" sz="2000" dirty="0"/>
            </a:br>
            <a:r>
              <a:rPr lang="en-US" altLang="zh-CN" sz="2000" dirty="0"/>
              <a:t>       = </a:t>
            </a:r>
            <a:r>
              <a:rPr lang="en-US" altLang="zh-CN" sz="2000" dirty="0">
                <a:solidFill>
                  <a:srgbClr val="0000FF"/>
                </a:solidFill>
              </a:rPr>
              <a:t>{1,2,4,5,6,7,10} = E</a:t>
            </a:r>
          </a:p>
          <a:p>
            <a:pPr lvl="1">
              <a:buNone/>
            </a:pPr>
            <a:r>
              <a:rPr lang="en-US" altLang="zh-CN" sz="2000" dirty="0">
                <a:solidFill>
                  <a:srgbClr val="0000FF"/>
                </a:solidFill>
              </a:rPr>
              <a:t>DTT[</a:t>
            </a:r>
            <a:r>
              <a:rPr lang="en-US" altLang="zh-CN" sz="2000" dirty="0" err="1">
                <a:solidFill>
                  <a:srgbClr val="0000FF"/>
                </a:solidFill>
              </a:rPr>
              <a:t>E,a</a:t>
            </a:r>
            <a:r>
              <a:rPr lang="en-US" altLang="zh-CN" sz="2000" dirty="0">
                <a:solidFill>
                  <a:srgbClr val="0000FF"/>
                </a:solidFill>
              </a:rPr>
              <a:t>]</a:t>
            </a:r>
            <a:r>
              <a:rPr lang="en-US" altLang="zh-CN" sz="2000" dirty="0"/>
              <a:t> = </a:t>
            </a:r>
            <a:r>
              <a:rPr lang="en-US" altLang="zh-CN" sz="2000" dirty="0">
                <a:sym typeface="Symbol" pitchFamily="18" charset="2"/>
              </a:rPr>
              <a:t></a:t>
            </a:r>
            <a:r>
              <a:rPr lang="en-US" altLang="zh-CN" sz="2000" dirty="0"/>
              <a:t>-closure(move(</a:t>
            </a:r>
            <a:r>
              <a:rPr lang="en-US" altLang="zh-CN" sz="2000" dirty="0" err="1"/>
              <a:t>E,a</a:t>
            </a:r>
            <a:r>
              <a:rPr lang="en-US" altLang="zh-CN" sz="2000" dirty="0"/>
              <a:t>)) = </a:t>
            </a:r>
            <a:r>
              <a:rPr lang="en-US" altLang="zh-CN" sz="2000" dirty="0">
                <a:sym typeface="Symbol" pitchFamily="18" charset="2"/>
              </a:rPr>
              <a:t></a:t>
            </a:r>
            <a:r>
              <a:rPr lang="en-US" altLang="zh-CN" sz="2000" dirty="0"/>
              <a:t>-closure({3,8}) = B</a:t>
            </a:r>
          </a:p>
          <a:p>
            <a:pPr lvl="1">
              <a:buNone/>
            </a:pPr>
            <a:r>
              <a:rPr lang="en-US" altLang="zh-CN" sz="2000" dirty="0">
                <a:solidFill>
                  <a:srgbClr val="0000FF"/>
                </a:solidFill>
              </a:rPr>
              <a:t>DTT[</a:t>
            </a:r>
            <a:r>
              <a:rPr lang="en-US" altLang="zh-CN" sz="2000" dirty="0" err="1">
                <a:solidFill>
                  <a:srgbClr val="0000FF"/>
                </a:solidFill>
              </a:rPr>
              <a:t>E,b</a:t>
            </a:r>
            <a:r>
              <a:rPr lang="en-US" altLang="zh-CN" sz="2000" dirty="0">
                <a:solidFill>
                  <a:srgbClr val="0000FF"/>
                </a:solidFill>
              </a:rPr>
              <a:t>]</a:t>
            </a:r>
            <a:r>
              <a:rPr lang="en-US" altLang="zh-CN" sz="2000" dirty="0"/>
              <a:t> = </a:t>
            </a:r>
            <a:r>
              <a:rPr lang="en-US" altLang="zh-CN" sz="2000" dirty="0">
                <a:sym typeface="Symbol" pitchFamily="18" charset="2"/>
              </a:rPr>
              <a:t></a:t>
            </a:r>
            <a:r>
              <a:rPr lang="en-US" altLang="zh-CN" sz="2000" dirty="0"/>
              <a:t>-closure(move(</a:t>
            </a:r>
            <a:r>
              <a:rPr lang="en-US" altLang="zh-CN" sz="2000" dirty="0" err="1"/>
              <a:t>E,b</a:t>
            </a:r>
            <a:r>
              <a:rPr lang="en-US" altLang="zh-CN" sz="2000" dirty="0"/>
              <a:t>)) = </a:t>
            </a:r>
            <a:r>
              <a:rPr lang="en-US" altLang="zh-CN" sz="2000" dirty="0">
                <a:sym typeface="Symbol" pitchFamily="18" charset="2"/>
              </a:rPr>
              <a:t></a:t>
            </a:r>
            <a:r>
              <a:rPr lang="en-US" altLang="zh-CN" sz="2000" dirty="0"/>
              <a:t>-closure(5) = C</a:t>
            </a:r>
          </a:p>
          <a:p>
            <a:r>
              <a:rPr lang="en-US" altLang="zh-CN" sz="2000" dirty="0">
                <a:latin typeface="宋体" charset="-122"/>
              </a:rPr>
              <a:t>DFA D</a:t>
            </a:r>
            <a:r>
              <a:rPr lang="zh-CN" altLang="en-US" sz="2000" dirty="0">
                <a:latin typeface="宋体" charset="-122"/>
              </a:rPr>
              <a:t>有</a:t>
            </a:r>
            <a:r>
              <a:rPr lang="en-US" altLang="zh-CN" sz="2000" dirty="0">
                <a:latin typeface="宋体" charset="-122"/>
              </a:rPr>
              <a:t>5</a:t>
            </a:r>
            <a:r>
              <a:rPr lang="zh-CN" altLang="en-US" sz="2000" dirty="0">
                <a:latin typeface="宋体" charset="-122"/>
              </a:rPr>
              <a:t>个状态，即</a:t>
            </a:r>
            <a:r>
              <a:rPr lang="en-US" altLang="zh-CN" sz="2000" dirty="0">
                <a:latin typeface="宋体" charset="-122"/>
              </a:rPr>
              <a:t>A</a:t>
            </a:r>
            <a:r>
              <a:rPr lang="zh-CN" altLang="en-US" sz="2000" dirty="0">
                <a:latin typeface="宋体" charset="-122"/>
              </a:rPr>
              <a:t>、</a:t>
            </a:r>
            <a:r>
              <a:rPr lang="en-US" altLang="zh-CN" sz="2000" dirty="0">
                <a:latin typeface="宋体" charset="-122"/>
              </a:rPr>
              <a:t>B</a:t>
            </a:r>
            <a:r>
              <a:rPr lang="zh-CN" altLang="en-US" sz="2000" dirty="0">
                <a:latin typeface="宋体" charset="-122"/>
              </a:rPr>
              <a:t>、</a:t>
            </a:r>
            <a:r>
              <a:rPr lang="en-US" altLang="zh-CN" sz="2000" dirty="0">
                <a:latin typeface="宋体" charset="-122"/>
              </a:rPr>
              <a:t>C</a:t>
            </a:r>
            <a:r>
              <a:rPr lang="zh-CN" altLang="en-US" sz="2000" dirty="0">
                <a:latin typeface="宋体" charset="-122"/>
              </a:rPr>
              <a:t>、</a:t>
            </a:r>
            <a:r>
              <a:rPr lang="en-US" altLang="zh-CN" sz="2000" dirty="0">
                <a:latin typeface="宋体" charset="-122"/>
              </a:rPr>
              <a:t>D</a:t>
            </a:r>
            <a:r>
              <a:rPr lang="zh-CN" altLang="en-US" sz="2000" dirty="0">
                <a:latin typeface="宋体" charset="-122"/>
              </a:rPr>
              <a:t>、</a:t>
            </a:r>
            <a:r>
              <a:rPr lang="en-US" altLang="zh-CN" sz="2000" dirty="0">
                <a:latin typeface="宋体" charset="-122"/>
              </a:rPr>
              <a:t>E</a:t>
            </a:r>
            <a:r>
              <a:rPr lang="zh-CN" altLang="en-US" sz="2000" dirty="0">
                <a:latin typeface="宋体" charset="-122"/>
              </a:rPr>
              <a:t>，</a:t>
            </a:r>
          </a:p>
          <a:p>
            <a:pPr lvl="1"/>
            <a:r>
              <a:rPr lang="zh-CN" altLang="en-US" sz="2000" dirty="0">
                <a:latin typeface="宋体" charset="-122"/>
              </a:rPr>
              <a:t>其中</a:t>
            </a:r>
            <a:r>
              <a:rPr lang="en-US" altLang="zh-CN" sz="2000" dirty="0">
                <a:latin typeface="宋体" charset="-122"/>
              </a:rPr>
              <a:t>A</a:t>
            </a:r>
            <a:r>
              <a:rPr lang="zh-CN" altLang="en-US" sz="2000" dirty="0">
                <a:latin typeface="宋体" charset="-122"/>
              </a:rPr>
              <a:t>为初态</a:t>
            </a:r>
          </a:p>
          <a:p>
            <a:pPr lvl="1"/>
            <a:r>
              <a:rPr lang="en-US" altLang="zh-CN" sz="2000" dirty="0">
                <a:latin typeface="宋体" charset="-122"/>
              </a:rPr>
              <a:t>E</a:t>
            </a:r>
            <a:r>
              <a:rPr lang="zh-CN" altLang="en-US" sz="2000" dirty="0">
                <a:latin typeface="宋体" charset="-122"/>
              </a:rPr>
              <a:t>为终态，因为</a:t>
            </a:r>
            <a:r>
              <a:rPr lang="en-US" altLang="zh-CN" sz="2000" dirty="0">
                <a:latin typeface="宋体" charset="-122"/>
              </a:rPr>
              <a:t>E</a:t>
            </a:r>
            <a:r>
              <a:rPr lang="zh-CN" altLang="en-US" sz="2000" dirty="0">
                <a:latin typeface="宋体" charset="-122"/>
              </a:rPr>
              <a:t>的状态集合中包括原</a:t>
            </a:r>
            <a:r>
              <a:rPr lang="en-US" altLang="zh-CN" sz="2000" dirty="0">
                <a:latin typeface="宋体" charset="-122"/>
              </a:rPr>
              <a:t>NFA M</a:t>
            </a:r>
            <a:r>
              <a:rPr lang="zh-CN" altLang="en-US" sz="2000" dirty="0">
                <a:latin typeface="宋体" charset="-122"/>
              </a:rPr>
              <a:t>的终态</a:t>
            </a:r>
            <a:r>
              <a:rPr lang="en-US" altLang="zh-CN" sz="2000" dirty="0">
                <a:latin typeface="宋体" charset="-122"/>
              </a:rPr>
              <a:t>10</a:t>
            </a:r>
            <a:r>
              <a:rPr lang="zh-CN" altLang="en-US" sz="2000" dirty="0">
                <a:latin typeface="宋体" charset="-122"/>
              </a:rPr>
              <a:t>。</a:t>
            </a:r>
          </a:p>
          <a:p>
            <a:r>
              <a:rPr lang="en-US" altLang="zh-CN" sz="2000" dirty="0">
                <a:latin typeface="宋体" charset="-122"/>
              </a:rPr>
              <a:t>DFA D</a:t>
            </a:r>
            <a:r>
              <a:rPr lang="zh-CN" altLang="en-US" sz="2000" dirty="0">
                <a:latin typeface="宋体" charset="-122"/>
              </a:rPr>
              <a:t>的状态转换图</a:t>
            </a:r>
          </a:p>
          <a:p>
            <a:endParaRPr lang="zh-CN" altLang="en-US" sz="2000" dirty="0"/>
          </a:p>
        </p:txBody>
      </p:sp>
    </p:spTree>
    <p:extLst>
      <p:ext uri="{BB962C8B-B14F-4D97-AF65-F5344CB8AC3E}">
        <p14:creationId xmlns:p14="http://schemas.microsoft.com/office/powerpoint/2010/main" val="36822422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83655"/>
                                        </p:tgtEl>
                                        <p:attrNameLst>
                                          <p:attrName>style.visibility</p:attrName>
                                        </p:attrNameLst>
                                      </p:cBhvr>
                                      <p:to>
                                        <p:strVal val="visible"/>
                                      </p:to>
                                    </p:set>
                                    <p:animEffect transition="in" filter="box(out)">
                                      <p:cBhvr>
                                        <p:cTn id="7" dur="500"/>
                                        <p:tgtEl>
                                          <p:spTgt spid="283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19205229-C42B-4297-B61C-4B1A995858B9}" type="slidenum">
              <a:rPr lang="en-US" altLang="zh-CN" smtClean="0"/>
              <a:pPr>
                <a:defRPr/>
              </a:pPr>
              <a:t>21</a:t>
            </a:fld>
            <a:endParaRPr lang="en-US" altLang="zh-CN"/>
          </a:p>
        </p:txBody>
      </p:sp>
      <p:sp>
        <p:nvSpPr>
          <p:cNvPr id="8195" name="矩形 2"/>
          <p:cNvSpPr>
            <a:spLocks noChangeArrowheads="1"/>
          </p:cNvSpPr>
          <p:nvPr/>
        </p:nvSpPr>
        <p:spPr bwMode="auto">
          <a:xfrm>
            <a:off x="675665" y="874564"/>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Monotype Sorts"/>
              <a:buChar char="n"/>
              <a:defRPr kumimoji="1" sz="2800" b="1">
                <a:solidFill>
                  <a:schemeClr val="tx1"/>
                </a:solidFill>
                <a:latin typeface="黑体" pitchFamily="49" charset="-122"/>
                <a:ea typeface="黑体" pitchFamily="49" charset="-122"/>
              </a:defRPr>
            </a:lvl1pPr>
            <a:lvl2pPr marL="742950" indent="-285750" eaLnBrk="0" hangingPunct="0">
              <a:spcBef>
                <a:spcPct val="20000"/>
              </a:spcBef>
              <a:buChar char="–"/>
              <a:defRPr kumimoji="1" sz="2400" b="1">
                <a:solidFill>
                  <a:schemeClr val="tx1"/>
                </a:solidFill>
                <a:latin typeface="黑体" pitchFamily="49" charset="-122"/>
                <a:ea typeface="黑体" pitchFamily="49" charset="-122"/>
              </a:defRPr>
            </a:lvl2pPr>
            <a:lvl3pPr marL="1143000" indent="-228600" eaLnBrk="0" hangingPunct="0">
              <a:spcBef>
                <a:spcPct val="20000"/>
              </a:spcBef>
              <a:buChar char="•"/>
              <a:defRPr kumimoji="1" sz="2000" b="1">
                <a:solidFill>
                  <a:schemeClr val="tx1"/>
                </a:solidFill>
                <a:latin typeface="黑体" pitchFamily="49" charset="-122"/>
                <a:ea typeface="黑体" pitchFamily="49" charset="-122"/>
              </a:defRPr>
            </a:lvl3pPr>
            <a:lvl4pPr marL="1600200" indent="-228600" eaLnBrk="0" hangingPunct="0">
              <a:spcBef>
                <a:spcPct val="20000"/>
              </a:spcBef>
              <a:buChar char="–"/>
              <a:defRPr kumimoji="1" sz="2000" b="1">
                <a:solidFill>
                  <a:schemeClr val="tx1"/>
                </a:solidFill>
                <a:latin typeface="黑体" pitchFamily="49" charset="-122"/>
                <a:ea typeface="黑体" pitchFamily="49" charset="-122"/>
              </a:defRPr>
            </a:lvl4pPr>
            <a:lvl5pPr marL="2057400" indent="-228600" eaLnBrk="0" hangingPunct="0">
              <a:spcBef>
                <a:spcPct val="20000"/>
              </a:spcBef>
              <a:buChar char="»"/>
              <a:defRPr kumimoji="1" sz="20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9pPr>
          </a:lstStyle>
          <a:p>
            <a:pPr eaLnBrk="1" hangingPunct="1">
              <a:spcBef>
                <a:spcPct val="0"/>
              </a:spcBef>
              <a:buClrTx/>
              <a:buSzTx/>
              <a:buFontTx/>
              <a:buNone/>
            </a:pPr>
            <a:r>
              <a:rPr lang="en-US" altLang="zh-CN" sz="2400" dirty="0">
                <a:latin typeface="Times New Roman" pitchFamily="18" charset="0"/>
              </a:rPr>
              <a:t>          </a:t>
            </a:r>
            <a:r>
              <a:rPr lang="pl-PL" altLang="zh-CN" sz="2400" dirty="0">
                <a:latin typeface="Times New Roman" pitchFamily="18" charset="0"/>
              </a:rPr>
              <a:t>S</a:t>
            </a:r>
            <a:r>
              <a:rPr lang="pl-PL" altLang="zh-CN" sz="2400" dirty="0">
                <a:latin typeface="Times New Roman" pitchFamily="18" charset="0"/>
                <a:sym typeface="Symbol" pitchFamily="18" charset="2"/>
              </a:rPr>
              <a:t></a:t>
            </a:r>
            <a:r>
              <a:rPr lang="pl-PL" altLang="zh-CN" sz="2400" dirty="0">
                <a:latin typeface="Times New Roman" pitchFamily="18" charset="0"/>
              </a:rPr>
              <a:t>dA</a:t>
            </a:r>
            <a:endParaRPr lang="zh-CN" altLang="zh-CN" sz="2400" dirty="0">
              <a:latin typeface="Times New Roman" pitchFamily="18" charset="0"/>
            </a:endParaRPr>
          </a:p>
          <a:p>
            <a:pPr eaLnBrk="1" hangingPunct="1">
              <a:spcBef>
                <a:spcPct val="0"/>
              </a:spcBef>
              <a:buClrTx/>
              <a:buSzTx/>
              <a:buFontTx/>
              <a:buNone/>
            </a:pPr>
            <a:r>
              <a:rPr lang="pl-PL" altLang="zh-CN" sz="2400" dirty="0">
                <a:latin typeface="Times New Roman" pitchFamily="18" charset="0"/>
              </a:rPr>
              <a:t>          A</a:t>
            </a:r>
            <a:r>
              <a:rPr lang="pl-PL" altLang="zh-CN" sz="2400" dirty="0">
                <a:latin typeface="Times New Roman" pitchFamily="18" charset="0"/>
                <a:sym typeface="Symbol" pitchFamily="18" charset="2"/>
              </a:rPr>
              <a:t></a:t>
            </a:r>
            <a:r>
              <a:rPr lang="pl-PL" altLang="zh-CN" sz="2400" dirty="0">
                <a:latin typeface="Times New Roman" pitchFamily="18" charset="0"/>
              </a:rPr>
              <a:t>aA|aB</a:t>
            </a:r>
            <a:endParaRPr lang="zh-CN" altLang="zh-CN" sz="2400" dirty="0">
              <a:latin typeface="Times New Roman" pitchFamily="18" charset="0"/>
            </a:endParaRPr>
          </a:p>
          <a:p>
            <a:pPr eaLnBrk="1" hangingPunct="1">
              <a:spcBef>
                <a:spcPct val="0"/>
              </a:spcBef>
              <a:buClrTx/>
              <a:buSzTx/>
              <a:buFontTx/>
              <a:buNone/>
            </a:pPr>
            <a:r>
              <a:rPr lang="pl-PL" altLang="zh-CN" sz="2400" dirty="0">
                <a:latin typeface="Times New Roman" pitchFamily="18" charset="0"/>
              </a:rPr>
              <a:t>          B</a:t>
            </a:r>
            <a:r>
              <a:rPr lang="pl-PL" altLang="zh-CN" sz="2400" dirty="0">
                <a:latin typeface="Times New Roman" pitchFamily="18" charset="0"/>
                <a:sym typeface="Symbol" pitchFamily="18" charset="2"/>
              </a:rPr>
              <a:t></a:t>
            </a:r>
            <a:r>
              <a:rPr lang="pl-PL" altLang="zh-CN" sz="2400" dirty="0">
                <a:latin typeface="Times New Roman" pitchFamily="18" charset="0"/>
              </a:rPr>
              <a:t>bB| ε</a:t>
            </a:r>
            <a:endParaRPr lang="zh-CN" altLang="zh-CN" sz="2400" dirty="0">
              <a:latin typeface="Times New Roman" pitchFamily="18" charset="0"/>
            </a:endParaRPr>
          </a:p>
        </p:txBody>
      </p:sp>
      <p:pic>
        <p:nvPicPr>
          <p:cNvPr id="183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389" y="3395663"/>
            <a:ext cx="7875587" cy="3744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a:spLocks noChangeArrowheads="1"/>
          </p:cNvSpPr>
          <p:nvPr/>
        </p:nvSpPr>
        <p:spPr bwMode="auto">
          <a:xfrm>
            <a:off x="1844676" y="4059238"/>
            <a:ext cx="2651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Monotype Sorts"/>
              <a:buChar char="n"/>
              <a:defRPr kumimoji="1" sz="2800" b="1">
                <a:solidFill>
                  <a:schemeClr val="tx1"/>
                </a:solidFill>
                <a:latin typeface="黑体" pitchFamily="49" charset="-122"/>
                <a:ea typeface="黑体" pitchFamily="49" charset="-122"/>
              </a:defRPr>
            </a:lvl1pPr>
            <a:lvl2pPr marL="742950" indent="-285750" eaLnBrk="0" hangingPunct="0">
              <a:spcBef>
                <a:spcPct val="20000"/>
              </a:spcBef>
              <a:buChar char="–"/>
              <a:defRPr kumimoji="1" sz="2400" b="1">
                <a:solidFill>
                  <a:schemeClr val="tx1"/>
                </a:solidFill>
                <a:latin typeface="黑体" pitchFamily="49" charset="-122"/>
                <a:ea typeface="黑体" pitchFamily="49" charset="-122"/>
              </a:defRPr>
            </a:lvl2pPr>
            <a:lvl3pPr marL="1143000" indent="-228600" eaLnBrk="0" hangingPunct="0">
              <a:spcBef>
                <a:spcPct val="20000"/>
              </a:spcBef>
              <a:buChar char="•"/>
              <a:defRPr kumimoji="1" sz="2000" b="1">
                <a:solidFill>
                  <a:schemeClr val="tx1"/>
                </a:solidFill>
                <a:latin typeface="黑体" pitchFamily="49" charset="-122"/>
                <a:ea typeface="黑体" pitchFamily="49" charset="-122"/>
              </a:defRPr>
            </a:lvl3pPr>
            <a:lvl4pPr marL="1600200" indent="-228600" eaLnBrk="0" hangingPunct="0">
              <a:spcBef>
                <a:spcPct val="20000"/>
              </a:spcBef>
              <a:buChar char="–"/>
              <a:defRPr kumimoji="1" sz="2000" b="1">
                <a:solidFill>
                  <a:schemeClr val="tx1"/>
                </a:solidFill>
                <a:latin typeface="黑体" pitchFamily="49" charset="-122"/>
                <a:ea typeface="黑体" pitchFamily="49" charset="-122"/>
              </a:defRPr>
            </a:lvl4pPr>
            <a:lvl5pPr marL="2057400" indent="-228600" eaLnBrk="0" hangingPunct="0">
              <a:spcBef>
                <a:spcPct val="20000"/>
              </a:spcBef>
              <a:buChar char="»"/>
              <a:defRPr kumimoji="1" sz="20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9pPr>
          </a:lstStyle>
          <a:p>
            <a:pPr eaLnBrk="1" hangingPunct="1">
              <a:spcBef>
                <a:spcPct val="0"/>
              </a:spcBef>
              <a:buClrTx/>
              <a:buSzTx/>
              <a:buFontTx/>
              <a:buNone/>
            </a:pPr>
            <a:r>
              <a:rPr lang="zh-CN" altLang="zh-CN" sz="2400">
                <a:latin typeface="Times New Roman" pitchFamily="18" charset="0"/>
              </a:rPr>
              <a:t>等价的</a:t>
            </a:r>
            <a:r>
              <a:rPr lang="pl-PL" altLang="zh-CN" sz="2400">
                <a:latin typeface="Times New Roman" pitchFamily="18" charset="0"/>
              </a:rPr>
              <a:t>DFA</a:t>
            </a:r>
            <a:r>
              <a:rPr lang="zh-CN" altLang="zh-CN" sz="2400">
                <a:latin typeface="Times New Roman" pitchFamily="18" charset="0"/>
              </a:rPr>
              <a:t>如下：</a:t>
            </a:r>
            <a:endParaRPr lang="zh-CN" altLang="en-US" sz="2400">
              <a:latin typeface="Times New Roman" pitchFamily="18" charset="0"/>
            </a:endParaRPr>
          </a:p>
        </p:txBody>
      </p:sp>
      <p:sp>
        <p:nvSpPr>
          <p:cNvPr id="8198" name="矩形 4"/>
          <p:cNvSpPr>
            <a:spLocks noChangeArrowheads="1"/>
          </p:cNvSpPr>
          <p:nvPr/>
        </p:nvSpPr>
        <p:spPr bwMode="auto">
          <a:xfrm>
            <a:off x="2270126" y="233363"/>
            <a:ext cx="6391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Monotype Sorts"/>
              <a:buChar char="n"/>
              <a:defRPr kumimoji="1" sz="2800" b="1">
                <a:solidFill>
                  <a:schemeClr val="tx1"/>
                </a:solidFill>
                <a:latin typeface="黑体" pitchFamily="49" charset="-122"/>
                <a:ea typeface="黑体" pitchFamily="49" charset="-122"/>
              </a:defRPr>
            </a:lvl1pPr>
            <a:lvl2pPr marL="742950" indent="-285750" eaLnBrk="0" hangingPunct="0">
              <a:spcBef>
                <a:spcPct val="20000"/>
              </a:spcBef>
              <a:buChar char="–"/>
              <a:defRPr kumimoji="1" sz="2400" b="1">
                <a:solidFill>
                  <a:schemeClr val="tx1"/>
                </a:solidFill>
                <a:latin typeface="黑体" pitchFamily="49" charset="-122"/>
                <a:ea typeface="黑体" pitchFamily="49" charset="-122"/>
              </a:defRPr>
            </a:lvl2pPr>
            <a:lvl3pPr marL="1143000" indent="-228600" eaLnBrk="0" hangingPunct="0">
              <a:spcBef>
                <a:spcPct val="20000"/>
              </a:spcBef>
              <a:buChar char="•"/>
              <a:defRPr kumimoji="1" sz="2000" b="1">
                <a:solidFill>
                  <a:schemeClr val="tx1"/>
                </a:solidFill>
                <a:latin typeface="黑体" pitchFamily="49" charset="-122"/>
                <a:ea typeface="黑体" pitchFamily="49" charset="-122"/>
              </a:defRPr>
            </a:lvl3pPr>
            <a:lvl4pPr marL="1600200" indent="-228600" eaLnBrk="0" hangingPunct="0">
              <a:spcBef>
                <a:spcPct val="20000"/>
              </a:spcBef>
              <a:buChar char="–"/>
              <a:defRPr kumimoji="1" sz="2000" b="1">
                <a:solidFill>
                  <a:schemeClr val="tx1"/>
                </a:solidFill>
                <a:latin typeface="黑体" pitchFamily="49" charset="-122"/>
                <a:ea typeface="黑体" pitchFamily="49" charset="-122"/>
              </a:defRPr>
            </a:lvl4pPr>
            <a:lvl5pPr marL="2057400" indent="-228600" eaLnBrk="0" hangingPunct="0">
              <a:spcBef>
                <a:spcPct val="20000"/>
              </a:spcBef>
              <a:buChar char="»"/>
              <a:defRPr kumimoji="1" sz="20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9pPr>
          </a:lstStyle>
          <a:p>
            <a:pPr eaLnBrk="1" hangingPunct="1">
              <a:spcBef>
                <a:spcPct val="0"/>
              </a:spcBef>
              <a:buClrTx/>
              <a:buSzTx/>
              <a:buFont typeface="Monotype Sorts"/>
              <a:buNone/>
            </a:pPr>
            <a:r>
              <a:rPr lang="zh-CN" altLang="en-US" sz="2400" dirty="0">
                <a:latin typeface="Times New Roman" pitchFamily="18" charset="0"/>
              </a:rPr>
              <a:t>小测第二题：</a:t>
            </a:r>
            <a:r>
              <a:rPr lang="zh-CN" altLang="zh-CN" sz="2400" dirty="0">
                <a:latin typeface="Times New Roman" pitchFamily="18" charset="0"/>
              </a:rPr>
              <a:t>构造下列文法对应的</a:t>
            </a:r>
            <a:r>
              <a:rPr lang="en-US" altLang="zh-CN" sz="2400" dirty="0">
                <a:solidFill>
                  <a:srgbClr val="FF0000"/>
                </a:solidFill>
                <a:latin typeface="Times New Roman" pitchFamily="18" charset="0"/>
              </a:rPr>
              <a:t>DFA</a:t>
            </a:r>
            <a:r>
              <a:rPr lang="zh-CN" altLang="zh-CN" sz="2400" dirty="0">
                <a:latin typeface="Times New Roman" pitchFamily="18" charset="0"/>
              </a:rPr>
              <a:t>：</a:t>
            </a:r>
            <a:endParaRPr lang="en-US" altLang="zh-CN" sz="2400" dirty="0">
              <a:latin typeface="Times New Roman" pitchFamily="18" charset="0"/>
            </a:endParaRPr>
          </a:p>
        </p:txBody>
      </p:sp>
      <p:sp>
        <p:nvSpPr>
          <p:cNvPr id="8199" name="矩形 2"/>
          <p:cNvSpPr>
            <a:spLocks noChangeArrowheads="1"/>
          </p:cNvSpPr>
          <p:nvPr/>
        </p:nvSpPr>
        <p:spPr bwMode="auto">
          <a:xfrm>
            <a:off x="6707188" y="874564"/>
            <a:ext cx="5626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Monotype Sorts"/>
              <a:buChar char="n"/>
              <a:defRPr kumimoji="1" sz="2800" b="1">
                <a:solidFill>
                  <a:schemeClr val="tx1"/>
                </a:solidFill>
                <a:latin typeface="黑体" pitchFamily="49" charset="-122"/>
                <a:ea typeface="黑体" pitchFamily="49" charset="-122"/>
              </a:defRPr>
            </a:lvl1pPr>
            <a:lvl2pPr marL="742950" indent="-285750" eaLnBrk="0" hangingPunct="0">
              <a:spcBef>
                <a:spcPct val="20000"/>
              </a:spcBef>
              <a:buChar char="–"/>
              <a:defRPr kumimoji="1" sz="2400" b="1">
                <a:solidFill>
                  <a:schemeClr val="tx1"/>
                </a:solidFill>
                <a:latin typeface="黑体" pitchFamily="49" charset="-122"/>
                <a:ea typeface="黑体" pitchFamily="49" charset="-122"/>
              </a:defRPr>
            </a:lvl2pPr>
            <a:lvl3pPr marL="1143000" indent="-228600" eaLnBrk="0" hangingPunct="0">
              <a:spcBef>
                <a:spcPct val="20000"/>
              </a:spcBef>
              <a:buChar char="•"/>
              <a:defRPr kumimoji="1" sz="2000" b="1">
                <a:solidFill>
                  <a:schemeClr val="tx1"/>
                </a:solidFill>
                <a:latin typeface="黑体" pitchFamily="49" charset="-122"/>
                <a:ea typeface="黑体" pitchFamily="49" charset="-122"/>
              </a:defRPr>
            </a:lvl3pPr>
            <a:lvl4pPr marL="1600200" indent="-228600" eaLnBrk="0" hangingPunct="0">
              <a:spcBef>
                <a:spcPct val="20000"/>
              </a:spcBef>
              <a:buChar char="–"/>
              <a:defRPr kumimoji="1" sz="2000" b="1">
                <a:solidFill>
                  <a:schemeClr val="tx1"/>
                </a:solidFill>
                <a:latin typeface="黑体" pitchFamily="49" charset="-122"/>
                <a:ea typeface="黑体" pitchFamily="49" charset="-122"/>
              </a:defRPr>
            </a:lvl4pPr>
            <a:lvl5pPr marL="2057400" indent="-228600" eaLnBrk="0" hangingPunct="0">
              <a:spcBef>
                <a:spcPct val="20000"/>
              </a:spcBef>
              <a:buChar char="»"/>
              <a:defRPr kumimoji="1" sz="20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9pPr>
          </a:lstStyle>
          <a:p>
            <a:pPr eaLnBrk="1" hangingPunct="1">
              <a:spcBef>
                <a:spcPct val="0"/>
              </a:spcBef>
              <a:buClrTx/>
              <a:buSzTx/>
              <a:buFontTx/>
              <a:buNone/>
            </a:pPr>
            <a:r>
              <a:rPr lang="zh-CN" altLang="en-US" sz="2400" dirty="0">
                <a:solidFill>
                  <a:srgbClr val="0000FF"/>
                </a:solidFill>
                <a:latin typeface="宋体" pitchFamily="2" charset="-122"/>
              </a:rPr>
              <a:t>对任何一个</a:t>
            </a:r>
            <a:r>
              <a:rPr lang="en-US" altLang="zh-CN" sz="2400" dirty="0">
                <a:solidFill>
                  <a:srgbClr val="0000FF"/>
                </a:solidFill>
                <a:latin typeface="宋体" pitchFamily="2" charset="-122"/>
              </a:rPr>
              <a:t>NFA M</a:t>
            </a:r>
            <a:r>
              <a:rPr lang="zh-CN" altLang="en-US" sz="2400" dirty="0">
                <a:solidFill>
                  <a:srgbClr val="0000FF"/>
                </a:solidFill>
                <a:latin typeface="宋体" pitchFamily="2" charset="-122"/>
              </a:rPr>
              <a:t>，都存在一个与之等价的</a:t>
            </a:r>
            <a:r>
              <a:rPr lang="en-US" altLang="zh-CN" sz="2400" dirty="0">
                <a:solidFill>
                  <a:srgbClr val="0000FF"/>
                </a:solidFill>
                <a:latin typeface="宋体" pitchFamily="2" charset="-122"/>
              </a:rPr>
              <a:t>DFA D</a:t>
            </a:r>
            <a:r>
              <a:rPr lang="zh-CN" altLang="en-US" sz="2400" dirty="0">
                <a:solidFill>
                  <a:srgbClr val="0000FF"/>
                </a:solidFill>
                <a:latin typeface="宋体" pitchFamily="2" charset="-122"/>
              </a:rPr>
              <a:t>，即</a:t>
            </a:r>
            <a:r>
              <a:rPr lang="en-US" altLang="zh-CN" sz="2400" dirty="0">
                <a:solidFill>
                  <a:srgbClr val="0000FF"/>
                </a:solidFill>
                <a:latin typeface="宋体" pitchFamily="2" charset="-122"/>
              </a:rPr>
              <a:t>L(M)=L(D)</a:t>
            </a:r>
            <a:r>
              <a:rPr lang="zh-CN" altLang="en-US" sz="2400" dirty="0">
                <a:solidFill>
                  <a:srgbClr val="0000FF"/>
                </a:solidFill>
                <a:latin typeface="宋体" pitchFamily="2" charset="-122"/>
              </a:rPr>
              <a:t>。</a:t>
            </a:r>
            <a:endParaRPr lang="en-US" altLang="zh-CN" sz="2400" dirty="0">
              <a:solidFill>
                <a:srgbClr val="0000FF"/>
              </a:solidFill>
              <a:latin typeface="宋体" pitchFamily="2" charset="-122"/>
            </a:endParaRPr>
          </a:p>
          <a:p>
            <a:pPr eaLnBrk="1" hangingPunct="1">
              <a:spcBef>
                <a:spcPct val="0"/>
              </a:spcBef>
              <a:buClrTx/>
              <a:buSzTx/>
              <a:buFontTx/>
              <a:buNone/>
            </a:pPr>
            <a:endParaRPr lang="en-US" altLang="zh-CN" sz="2400" dirty="0">
              <a:solidFill>
                <a:srgbClr val="0000FF"/>
              </a:solidFill>
              <a:latin typeface="宋体" pitchFamily="2" charset="-122"/>
            </a:endParaRPr>
          </a:p>
        </p:txBody>
      </p:sp>
      <p:pic>
        <p:nvPicPr>
          <p:cNvPr id="8"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826" y="978783"/>
            <a:ext cx="3259138"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6113" y="2520951"/>
            <a:ext cx="2971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Rot="1" noChangeAspect="1" noMove="1" noResize="1" noEditPoints="1" noAdjustHandles="1" noChangeArrowheads="1" noChangeShapeType="1" noTextEdit="1"/>
          </p:cNvSpPr>
          <p:nvPr/>
        </p:nvSpPr>
        <p:spPr>
          <a:xfrm>
            <a:off x="4830136" y="2197249"/>
            <a:ext cx="1877052" cy="461665"/>
          </a:xfrm>
          <a:prstGeom prst="rect">
            <a:avLst/>
          </a:prstGeom>
          <a:blipFill rotWithShape="1">
            <a:blip r:embed="rId5"/>
            <a:stretch>
              <a:fillRect l="-4870" t="-14474" r="-4545" b="-30263"/>
            </a:stretch>
          </a:blipFill>
        </p:spPr>
        <p:txBody>
          <a:bodyPr/>
          <a:lstStyle/>
          <a:p>
            <a:r>
              <a:rPr lang="zh-CN" altLang="en-US">
                <a:noFill/>
              </a:rPr>
              <a:t> </a:t>
            </a:r>
          </a:p>
        </p:txBody>
      </p:sp>
      <p:sp>
        <p:nvSpPr>
          <p:cNvPr id="5" name="矩形 4"/>
          <p:cNvSpPr>
            <a:spLocks noChangeArrowheads="1"/>
          </p:cNvSpPr>
          <p:nvPr/>
        </p:nvSpPr>
        <p:spPr bwMode="auto">
          <a:xfrm>
            <a:off x="1730376" y="284321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黑体" pitchFamily="49" charset="-122"/>
              </a:defRPr>
            </a:lvl1pPr>
            <a:lvl2pPr marL="742950" indent="-285750" eaLnBrk="0" hangingPunct="0">
              <a:defRPr kumimoji="1" sz="2400" b="1">
                <a:solidFill>
                  <a:schemeClr val="tx1"/>
                </a:solidFill>
                <a:latin typeface="Times New Roman" pitchFamily="18" charset="0"/>
                <a:ea typeface="黑体" pitchFamily="49" charset="-122"/>
              </a:defRPr>
            </a:lvl2pPr>
            <a:lvl3pPr marL="1143000" indent="-228600" eaLnBrk="0" hangingPunct="0">
              <a:defRPr kumimoji="1" sz="2400" b="1">
                <a:solidFill>
                  <a:schemeClr val="tx1"/>
                </a:solidFill>
                <a:latin typeface="Times New Roman" pitchFamily="18" charset="0"/>
                <a:ea typeface="黑体" pitchFamily="49" charset="-122"/>
              </a:defRPr>
            </a:lvl3pPr>
            <a:lvl4pPr marL="1600200" indent="-228600" eaLnBrk="0" hangingPunct="0">
              <a:defRPr kumimoji="1" sz="2400" b="1">
                <a:solidFill>
                  <a:schemeClr val="tx1"/>
                </a:solidFill>
                <a:latin typeface="Times New Roman" pitchFamily="18" charset="0"/>
                <a:ea typeface="黑体" pitchFamily="49" charset="-122"/>
              </a:defRPr>
            </a:lvl4pPr>
            <a:lvl5pPr marL="2057400" indent="-228600" eaLnBrk="0" hangingPunct="0">
              <a:defRPr kumimoji="1" sz="2400" b="1">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黑体" pitchFamily="49" charset="-122"/>
              </a:defRPr>
            </a:lvl9pPr>
          </a:lstStyle>
          <a:p>
            <a:pPr eaLnBrk="1" hangingPunct="1"/>
            <a:r>
              <a:rPr lang="zh-CN" altLang="en-US">
                <a:solidFill>
                  <a:srgbClr val="0000FF"/>
                </a:solidFill>
                <a:latin typeface="宋体" pitchFamily="2" charset="-122"/>
              </a:rPr>
              <a:t>子集构造法：</a:t>
            </a:r>
            <a:endParaRPr lang="zh-CN" altLang="en-US"/>
          </a:p>
        </p:txBody>
      </p:sp>
      <p:sp>
        <p:nvSpPr>
          <p:cNvPr id="6" name="矩形 5"/>
          <p:cNvSpPr>
            <a:spLocks noRot="1" noChangeAspect="1" noMove="1" noResize="1" noEditPoints="1" noAdjustHandles="1" noChangeArrowheads="1" noChangeShapeType="1" noTextEdit="1"/>
          </p:cNvSpPr>
          <p:nvPr/>
        </p:nvSpPr>
        <p:spPr>
          <a:xfrm>
            <a:off x="5049968" y="2564517"/>
            <a:ext cx="1914293" cy="1200329"/>
          </a:xfrm>
          <a:prstGeom prst="rect">
            <a:avLst/>
          </a:prstGeom>
          <a:blipFill rotWithShape="1">
            <a:blip r:embed="rId6"/>
            <a:stretch>
              <a:fillRect l="-637" b="-659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pic>
        <p:nvPicPr>
          <p:cNvPr id="820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464" y="3336925"/>
            <a:ext cx="2752725"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3391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3298"/>
                                        </p:tgtEl>
                                        <p:attrNameLst>
                                          <p:attrName>style.visibility</p:attrName>
                                        </p:attrNameLst>
                                      </p:cBhvr>
                                      <p:to>
                                        <p:strVal val="visible"/>
                                      </p:to>
                                    </p:set>
                                    <p:anim calcmode="lin" valueType="num">
                                      <p:cBhvr additive="base">
                                        <p:cTn id="13" dur="500" fill="hold"/>
                                        <p:tgtEl>
                                          <p:spTgt spid="183298"/>
                                        </p:tgtEl>
                                        <p:attrNameLst>
                                          <p:attrName>ppt_x</p:attrName>
                                        </p:attrNameLst>
                                      </p:cBhvr>
                                      <p:tavLst>
                                        <p:tav tm="0">
                                          <p:val>
                                            <p:strVal val="#ppt_x"/>
                                          </p:val>
                                        </p:tav>
                                        <p:tav tm="100000">
                                          <p:val>
                                            <p:strVal val="#ppt_x"/>
                                          </p:val>
                                        </p:tav>
                                      </p:tavLst>
                                    </p:anim>
                                    <p:anim calcmode="lin" valueType="num">
                                      <p:cBhvr additive="base">
                                        <p:cTn id="14" dur="500" fill="hold"/>
                                        <p:tgtEl>
                                          <p:spTgt spid="1832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8200"/>
                                        </p:tgtEl>
                                        <p:attrNameLst>
                                          <p:attrName>style.visibility</p:attrName>
                                        </p:attrNameLst>
                                      </p:cBhvr>
                                      <p:to>
                                        <p:strVal val="visible"/>
                                      </p:to>
                                    </p:set>
                                    <p:anim calcmode="lin" valueType="num">
                                      <p:cBhvr additive="base">
                                        <p:cTn id="49" dur="500" fill="hold"/>
                                        <p:tgtEl>
                                          <p:spTgt spid="8200"/>
                                        </p:tgtEl>
                                        <p:attrNameLst>
                                          <p:attrName>ppt_x</p:attrName>
                                        </p:attrNameLst>
                                      </p:cBhvr>
                                      <p:tavLst>
                                        <p:tav tm="0">
                                          <p:val>
                                            <p:strVal val="#ppt_x"/>
                                          </p:val>
                                        </p:tav>
                                        <p:tav tm="100000">
                                          <p:val>
                                            <p:strVal val="#ppt_x"/>
                                          </p:val>
                                        </p:tav>
                                      </p:tavLst>
                                    </p:anim>
                                    <p:anim calcmode="lin" valueType="num">
                                      <p:cBhvr additive="base">
                                        <p:cTn id="50"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0453" y="477965"/>
            <a:ext cx="11977680" cy="3786304"/>
          </a:xfrm>
          <a:prstGeom prst="rect">
            <a:avLst/>
          </a:prstGeom>
        </p:spPr>
      </p:pic>
      <p:sp>
        <p:nvSpPr>
          <p:cNvPr id="3" name="文本框 2"/>
          <p:cNvSpPr txBox="1"/>
          <p:nvPr/>
        </p:nvSpPr>
        <p:spPr>
          <a:xfrm>
            <a:off x="3940419" y="5015300"/>
            <a:ext cx="5758962" cy="369332"/>
          </a:xfrm>
          <a:prstGeom prst="rect">
            <a:avLst/>
          </a:prstGeom>
          <a:noFill/>
        </p:spPr>
        <p:txBody>
          <a:bodyPr wrap="square" rtlCol="0">
            <a:spAutoFit/>
          </a:bodyPr>
          <a:lstStyle/>
          <a:p>
            <a:r>
              <a:rPr lang="en-US" altLang="zh-CN" dirty="0"/>
              <a:t>DFA</a:t>
            </a:r>
            <a:r>
              <a:rPr lang="zh-CN" altLang="en-US" dirty="0"/>
              <a:t>需要状态确定！！</a:t>
            </a:r>
            <a:r>
              <a:rPr lang="zh-CN" altLang="en-US" dirty="0" smtClean="0"/>
              <a:t>！（两个</a:t>
            </a:r>
            <a:r>
              <a:rPr lang="en-US" altLang="zh-CN" dirty="0" smtClean="0"/>
              <a:t>a</a:t>
            </a:r>
            <a:r>
              <a:rPr lang="zh-CN" altLang="en-US" dirty="0" smtClean="0"/>
              <a:t>）</a:t>
            </a:r>
            <a:endParaRPr lang="zh-CN" altLang="en-US" dirty="0"/>
          </a:p>
        </p:txBody>
      </p:sp>
    </p:spTree>
    <p:extLst>
      <p:ext uri="{BB962C8B-B14F-4D97-AF65-F5344CB8AC3E}">
        <p14:creationId xmlns:p14="http://schemas.microsoft.com/office/powerpoint/2010/main" val="38174955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917BDBC-4827-499F-ACDB-27F839893B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123" t="29079" r="20200" b="20508"/>
          <a:stretch/>
        </p:blipFill>
        <p:spPr>
          <a:xfrm rot="16200000">
            <a:off x="491647" y="234870"/>
            <a:ext cx="6245531" cy="6490773"/>
          </a:xfrm>
          <a:prstGeom prst="rect">
            <a:avLst/>
          </a:prstGeom>
        </p:spPr>
      </p:pic>
      <p:pic>
        <p:nvPicPr>
          <p:cNvPr id="3" name="图片 2"/>
          <p:cNvPicPr>
            <a:picLocks noChangeAspect="1"/>
          </p:cNvPicPr>
          <p:nvPr/>
        </p:nvPicPr>
        <p:blipFill>
          <a:blip r:embed="rId3"/>
          <a:stretch>
            <a:fillRect/>
          </a:stretch>
        </p:blipFill>
        <p:spPr>
          <a:xfrm>
            <a:off x="6859799" y="-61547"/>
            <a:ext cx="5332201" cy="6816289"/>
          </a:xfrm>
          <a:prstGeom prst="rect">
            <a:avLst/>
          </a:prstGeom>
        </p:spPr>
      </p:pic>
      <p:sp>
        <p:nvSpPr>
          <p:cNvPr id="4" name="文本框 3"/>
          <p:cNvSpPr txBox="1"/>
          <p:nvPr/>
        </p:nvSpPr>
        <p:spPr>
          <a:xfrm>
            <a:off x="5046785" y="2584938"/>
            <a:ext cx="1037492" cy="646331"/>
          </a:xfrm>
          <a:prstGeom prst="rect">
            <a:avLst/>
          </a:prstGeom>
          <a:noFill/>
        </p:spPr>
        <p:txBody>
          <a:bodyPr wrap="square" rtlCol="0">
            <a:spAutoFit/>
          </a:bodyPr>
          <a:lstStyle/>
          <a:p>
            <a:r>
              <a:rPr lang="zh-CN" altLang="en-US" dirty="0" smtClean="0"/>
              <a:t>允许到底几个</a:t>
            </a:r>
            <a:r>
              <a:rPr lang="en-US" altLang="zh-CN" dirty="0" smtClean="0"/>
              <a:t>b</a:t>
            </a:r>
            <a:r>
              <a:rPr lang="zh-CN" altLang="en-US" dirty="0" smtClean="0"/>
              <a:t>？</a:t>
            </a:r>
            <a:endParaRPr lang="zh-CN" altLang="en-US" dirty="0"/>
          </a:p>
        </p:txBody>
      </p:sp>
    </p:spTree>
    <p:extLst>
      <p:ext uri="{BB962C8B-B14F-4D97-AF65-F5344CB8AC3E}">
        <p14:creationId xmlns:p14="http://schemas.microsoft.com/office/powerpoint/2010/main" val="2448305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3363"/>
            <a:ext cx="12192000" cy="2936631"/>
          </a:xfrm>
          <a:prstGeom prst="rect">
            <a:avLst/>
          </a:prstGeom>
        </p:spPr>
      </p:pic>
      <p:sp>
        <p:nvSpPr>
          <p:cNvPr id="3" name="文本框 2"/>
          <p:cNvSpPr txBox="1"/>
          <p:nvPr/>
        </p:nvSpPr>
        <p:spPr>
          <a:xfrm>
            <a:off x="7130681" y="287132"/>
            <a:ext cx="5204928" cy="646331"/>
          </a:xfrm>
          <a:prstGeom prst="rect">
            <a:avLst/>
          </a:prstGeom>
          <a:noFill/>
        </p:spPr>
        <p:txBody>
          <a:bodyPr wrap="square" rtlCol="0">
            <a:spAutoFit/>
          </a:bodyPr>
          <a:lstStyle/>
          <a:p>
            <a:pPr marL="342900" indent="-342900">
              <a:buAutoNum type="arabicPeriod"/>
            </a:pPr>
            <a:r>
              <a:rPr lang="en-US" altLang="zh-CN" dirty="0"/>
              <a:t>DFA</a:t>
            </a:r>
            <a:r>
              <a:rPr lang="zh-CN" altLang="en-US" dirty="0"/>
              <a:t>里绝不会出现</a:t>
            </a:r>
            <a:r>
              <a:rPr lang="el-GR" altLang="zh-CN" dirty="0"/>
              <a:t>ε</a:t>
            </a:r>
            <a:r>
              <a:rPr lang="zh-CN" altLang="en-US" dirty="0"/>
              <a:t>！！！</a:t>
            </a:r>
            <a:r>
              <a:rPr lang="en-US" altLang="zh-CN" dirty="0"/>
              <a:t>(</a:t>
            </a:r>
            <a:r>
              <a:rPr lang="el-GR" altLang="zh-CN" dirty="0"/>
              <a:t>ε</a:t>
            </a:r>
            <a:r>
              <a:rPr lang="zh-CN" altLang="en-US" dirty="0"/>
              <a:t>导致状态的不确定</a:t>
            </a:r>
            <a:r>
              <a:rPr lang="en-US" altLang="zh-CN" dirty="0" smtClean="0"/>
              <a:t>)</a:t>
            </a:r>
          </a:p>
          <a:p>
            <a:pPr marL="342900" indent="-342900">
              <a:buAutoNum type="arabicPeriod"/>
            </a:pPr>
            <a:r>
              <a:rPr lang="en-US" altLang="zh-CN" dirty="0" smtClean="0"/>
              <a:t>NFA</a:t>
            </a:r>
            <a:r>
              <a:rPr lang="zh-CN" altLang="en-US" dirty="0" smtClean="0"/>
              <a:t>和</a:t>
            </a:r>
            <a:r>
              <a:rPr lang="en-US" altLang="zh-CN" dirty="0" smtClean="0"/>
              <a:t>DFA</a:t>
            </a:r>
            <a:r>
              <a:rPr lang="zh-CN" altLang="en-US" dirty="0" smtClean="0"/>
              <a:t>的结果不一致！！！</a:t>
            </a:r>
            <a:r>
              <a:rPr lang="en-US" altLang="zh-CN" dirty="0" smtClean="0"/>
              <a:t>S = </a:t>
            </a:r>
            <a:r>
              <a:rPr lang="en-US" altLang="zh-CN" dirty="0" err="1" smtClean="0"/>
              <a:t>db</a:t>
            </a:r>
            <a:endParaRPr lang="zh-CN" altLang="en-US" dirty="0"/>
          </a:p>
        </p:txBody>
      </p:sp>
      <p:pic>
        <p:nvPicPr>
          <p:cNvPr id="4" name="图片 3"/>
          <p:cNvPicPr>
            <a:picLocks noChangeAspect="1"/>
          </p:cNvPicPr>
          <p:nvPr/>
        </p:nvPicPr>
        <p:blipFill>
          <a:blip r:embed="rId3"/>
          <a:stretch>
            <a:fillRect/>
          </a:stretch>
        </p:blipFill>
        <p:spPr>
          <a:xfrm>
            <a:off x="0" y="2959994"/>
            <a:ext cx="12192000" cy="3898006"/>
          </a:xfrm>
          <a:prstGeom prst="rect">
            <a:avLst/>
          </a:prstGeom>
        </p:spPr>
      </p:pic>
    </p:spTree>
    <p:extLst>
      <p:ext uri="{BB962C8B-B14F-4D97-AF65-F5344CB8AC3E}">
        <p14:creationId xmlns:p14="http://schemas.microsoft.com/office/powerpoint/2010/main" val="3235633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三、有穷自动机和正则表达式</a:t>
            </a:r>
          </a:p>
        </p:txBody>
      </p:sp>
      <p:sp>
        <p:nvSpPr>
          <p:cNvPr id="3" name="内容占位符 2"/>
          <p:cNvSpPr>
            <a:spLocks noGrp="1"/>
          </p:cNvSpPr>
          <p:nvPr>
            <p:ph idx="1"/>
          </p:nvPr>
        </p:nvSpPr>
        <p:spPr/>
        <p:txBody>
          <a:bodyPr/>
          <a:lstStyle/>
          <a:p>
            <a:r>
              <a:rPr lang="en-US" altLang="zh-CN" dirty="0"/>
              <a:t>DFA</a:t>
            </a:r>
            <a:r>
              <a:rPr lang="zh-CN" altLang="en-US" dirty="0"/>
              <a:t>与正则表达式</a:t>
            </a:r>
            <a:endParaRPr lang="en-US" altLang="zh-CN" dirty="0"/>
          </a:p>
          <a:p>
            <a:r>
              <a:rPr lang="zh-CN" altLang="en-US" dirty="0"/>
              <a:t>将正则表达式转化为自动机</a:t>
            </a:r>
          </a:p>
        </p:txBody>
      </p:sp>
    </p:spTree>
    <p:extLst>
      <p:ext uri="{BB962C8B-B14F-4D97-AF65-F5344CB8AC3E}">
        <p14:creationId xmlns:p14="http://schemas.microsoft.com/office/powerpoint/2010/main" val="1942542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1828800" y="152401"/>
            <a:ext cx="8610600" cy="727075"/>
          </a:xfrm>
        </p:spPr>
        <p:txBody>
          <a:bodyPr>
            <a:normAutofit fontScale="90000"/>
          </a:bodyPr>
          <a:lstStyle/>
          <a:p>
            <a:r>
              <a:rPr lang="zh-CN" altLang="en-US" sz="2800">
                <a:latin typeface="宋体" charset="-122"/>
              </a:rPr>
              <a:t>定理：</a:t>
            </a:r>
            <a:r>
              <a:rPr lang="zh-CN" altLang="en-US" sz="2800">
                <a:solidFill>
                  <a:srgbClr val="0000FF"/>
                </a:solidFill>
                <a:latin typeface="宋体" charset="-122"/>
              </a:rPr>
              <a:t>对任何一个正规表达式</a:t>
            </a:r>
            <a:r>
              <a:rPr lang="en-US" altLang="zh-CN" sz="2800">
                <a:solidFill>
                  <a:srgbClr val="0000FF"/>
                </a:solidFill>
                <a:latin typeface="宋体" charset="-122"/>
              </a:rPr>
              <a:t>r</a:t>
            </a:r>
            <a:r>
              <a:rPr lang="zh-CN" altLang="en-US" sz="2800">
                <a:solidFill>
                  <a:srgbClr val="0000FF"/>
                </a:solidFill>
                <a:latin typeface="宋体" charset="-122"/>
              </a:rPr>
              <a:t>，都存在一个</a:t>
            </a:r>
            <a:r>
              <a:rPr lang="en-US" altLang="zh-CN" sz="2800">
                <a:solidFill>
                  <a:srgbClr val="0000FF"/>
                </a:solidFill>
                <a:latin typeface="宋体" charset="-122"/>
              </a:rPr>
              <a:t>FA M</a:t>
            </a:r>
            <a:r>
              <a:rPr lang="zh-CN" altLang="en-US" sz="2800">
                <a:solidFill>
                  <a:srgbClr val="0000FF"/>
                </a:solidFill>
                <a:latin typeface="宋体" charset="-122"/>
              </a:rPr>
              <a:t>，</a:t>
            </a:r>
            <a:br>
              <a:rPr lang="zh-CN" altLang="en-US" sz="2800">
                <a:solidFill>
                  <a:srgbClr val="0000FF"/>
                </a:solidFill>
                <a:latin typeface="宋体" charset="-122"/>
              </a:rPr>
            </a:br>
            <a:r>
              <a:rPr lang="zh-CN" altLang="en-US" sz="2800">
                <a:solidFill>
                  <a:srgbClr val="0000FF"/>
                </a:solidFill>
                <a:latin typeface="宋体" charset="-122"/>
              </a:rPr>
              <a:t>      使</a:t>
            </a:r>
            <a:r>
              <a:rPr lang="en-US" altLang="zh-CN" sz="2800">
                <a:solidFill>
                  <a:srgbClr val="0000FF"/>
                </a:solidFill>
                <a:latin typeface="宋体" charset="-122"/>
              </a:rPr>
              <a:t>L(r)=L(M)</a:t>
            </a:r>
            <a:r>
              <a:rPr lang="zh-CN" altLang="en-US" sz="2800">
                <a:solidFill>
                  <a:srgbClr val="0000FF"/>
                </a:solidFill>
                <a:latin typeface="宋体" charset="-122"/>
              </a:rPr>
              <a:t>，反之亦然</a:t>
            </a:r>
            <a:r>
              <a:rPr lang="zh-CN" altLang="en-US" sz="2800">
                <a:latin typeface="宋体" charset="-122"/>
              </a:rPr>
              <a:t>。</a:t>
            </a:r>
          </a:p>
        </p:txBody>
      </p:sp>
      <p:sp>
        <p:nvSpPr>
          <p:cNvPr id="301059" name="Rectangle 3"/>
          <p:cNvSpPr>
            <a:spLocks noGrp="1" noChangeArrowheads="1"/>
          </p:cNvSpPr>
          <p:nvPr>
            <p:ph type="body" idx="1"/>
          </p:nvPr>
        </p:nvSpPr>
        <p:spPr>
          <a:xfrm>
            <a:off x="1828801" y="1143000"/>
            <a:ext cx="8564563" cy="1371600"/>
          </a:xfrm>
        </p:spPr>
        <p:txBody>
          <a:bodyPr/>
          <a:lstStyle/>
          <a:p>
            <a:r>
              <a:rPr lang="zh-CN" altLang="en-US" sz="2400">
                <a:latin typeface="宋体" charset="-122"/>
              </a:rPr>
              <a:t>证</a:t>
            </a:r>
            <a:r>
              <a:rPr lang="en-US" altLang="zh-CN" sz="2400">
                <a:latin typeface="宋体" charset="-122"/>
              </a:rPr>
              <a:t>1</a:t>
            </a:r>
            <a:r>
              <a:rPr lang="zh-CN" altLang="en-US" sz="2400">
                <a:latin typeface="宋体" charset="-122"/>
              </a:rPr>
              <a:t>：设</a:t>
            </a:r>
            <a:r>
              <a:rPr lang="en-US" altLang="zh-CN" sz="2400">
                <a:latin typeface="宋体" charset="-122"/>
              </a:rPr>
              <a:t>r</a:t>
            </a:r>
            <a:r>
              <a:rPr lang="zh-CN" altLang="en-US" sz="2400">
                <a:latin typeface="宋体" charset="-122"/>
              </a:rPr>
              <a:t>是</a:t>
            </a:r>
            <a:r>
              <a:rPr lang="zh-CN" altLang="en-US" sz="2400">
                <a:latin typeface="宋体" charset="-122"/>
                <a:sym typeface="Symbol" pitchFamily="18" charset="2"/>
              </a:rPr>
              <a:t></a:t>
            </a:r>
            <a:r>
              <a:rPr lang="zh-CN" altLang="en-US" sz="2400">
                <a:latin typeface="宋体" charset="-122"/>
              </a:rPr>
              <a:t>上的一个正规表达式，则存在一个具有</a:t>
            </a:r>
            <a:r>
              <a:rPr lang="zh-CN" altLang="en-US" sz="2400">
                <a:latin typeface="宋体" charset="-122"/>
                <a:sym typeface="Symbol" pitchFamily="18" charset="2"/>
              </a:rPr>
              <a:t></a:t>
            </a:r>
            <a:r>
              <a:rPr lang="en-US" altLang="zh-CN" sz="2400">
                <a:latin typeface="宋体" charset="-122"/>
              </a:rPr>
              <a:t>-</a:t>
            </a:r>
            <a:r>
              <a:rPr lang="zh-CN" altLang="en-US" sz="2400">
                <a:latin typeface="宋体" charset="-122"/>
              </a:rPr>
              <a:t>转移的</a:t>
            </a:r>
            <a:r>
              <a:rPr lang="en-US" altLang="zh-CN" sz="2400">
                <a:latin typeface="宋体" charset="-122"/>
              </a:rPr>
              <a:t>NFA M</a:t>
            </a:r>
            <a:r>
              <a:rPr lang="zh-CN" altLang="en-US" sz="2400">
                <a:latin typeface="宋体" charset="-122"/>
              </a:rPr>
              <a:t>接受</a:t>
            </a:r>
            <a:r>
              <a:rPr lang="en-US" altLang="zh-CN" sz="2400">
                <a:latin typeface="宋体" charset="-122"/>
              </a:rPr>
              <a:t>L(r)</a:t>
            </a:r>
            <a:r>
              <a:rPr lang="zh-CN" altLang="en-US" sz="2400">
                <a:latin typeface="宋体" charset="-122"/>
              </a:rPr>
              <a:t>。</a:t>
            </a:r>
          </a:p>
          <a:p>
            <a:pPr>
              <a:buFont typeface="Monotype Sorts" pitchFamily="2" charset="2"/>
              <a:buNone/>
            </a:pPr>
            <a:r>
              <a:rPr lang="zh-CN" altLang="en-US" sz="2400">
                <a:latin typeface="宋体" charset="-122"/>
              </a:rPr>
              <a:t>  首先，为正规表达式</a:t>
            </a:r>
            <a:r>
              <a:rPr lang="en-US" altLang="zh-CN" sz="2400">
                <a:latin typeface="宋体" charset="-122"/>
              </a:rPr>
              <a:t>r</a:t>
            </a:r>
            <a:r>
              <a:rPr lang="zh-CN" altLang="en-US" sz="2400">
                <a:latin typeface="宋体" charset="-122"/>
              </a:rPr>
              <a:t>构造如下图所示的拓广转换图。</a:t>
            </a:r>
          </a:p>
        </p:txBody>
      </p:sp>
      <p:grpSp>
        <p:nvGrpSpPr>
          <p:cNvPr id="301060" name="Group 4"/>
          <p:cNvGrpSpPr>
            <a:grpSpLocks/>
          </p:cNvGrpSpPr>
          <p:nvPr/>
        </p:nvGrpSpPr>
        <p:grpSpPr bwMode="auto">
          <a:xfrm>
            <a:off x="4724400" y="2362200"/>
            <a:ext cx="1981200" cy="533400"/>
            <a:chOff x="3111" y="9125"/>
            <a:chExt cx="2163" cy="620"/>
          </a:xfrm>
        </p:grpSpPr>
        <p:grpSp>
          <p:nvGrpSpPr>
            <p:cNvPr id="301061" name="Group 5"/>
            <p:cNvGrpSpPr>
              <a:grpSpLocks/>
            </p:cNvGrpSpPr>
            <p:nvPr/>
          </p:nvGrpSpPr>
          <p:grpSpPr bwMode="auto">
            <a:xfrm>
              <a:off x="3111" y="9265"/>
              <a:ext cx="460" cy="480"/>
              <a:chOff x="3111" y="9265"/>
              <a:chExt cx="460" cy="480"/>
            </a:xfrm>
          </p:grpSpPr>
          <p:sp>
            <p:nvSpPr>
              <p:cNvPr id="301062" name="Oval 6"/>
              <p:cNvSpPr>
                <a:spLocks noChangeArrowheads="1"/>
              </p:cNvSpPr>
              <p:nvPr/>
            </p:nvSpPr>
            <p:spPr bwMode="auto">
              <a:xfrm>
                <a:off x="3111" y="9305"/>
                <a:ext cx="380" cy="38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63" name="Text Box 7"/>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i</a:t>
                </a:r>
              </a:p>
            </p:txBody>
          </p:sp>
        </p:grpSp>
        <p:grpSp>
          <p:nvGrpSpPr>
            <p:cNvPr id="301064" name="Group 8"/>
            <p:cNvGrpSpPr>
              <a:grpSpLocks/>
            </p:cNvGrpSpPr>
            <p:nvPr/>
          </p:nvGrpSpPr>
          <p:grpSpPr bwMode="auto">
            <a:xfrm>
              <a:off x="4814" y="9265"/>
              <a:ext cx="460" cy="480"/>
              <a:chOff x="3111" y="9265"/>
              <a:chExt cx="460" cy="480"/>
            </a:xfrm>
          </p:grpSpPr>
          <p:sp>
            <p:nvSpPr>
              <p:cNvPr id="301065" name="Oval 9"/>
              <p:cNvSpPr>
                <a:spLocks noChangeArrowheads="1"/>
              </p:cNvSpPr>
              <p:nvPr/>
            </p:nvSpPr>
            <p:spPr bwMode="auto">
              <a:xfrm>
                <a:off x="3111" y="9305"/>
                <a:ext cx="380" cy="380"/>
              </a:xfrm>
              <a:prstGeom prst="ellipse">
                <a:avLst/>
              </a:prstGeom>
              <a:solidFill>
                <a:srgbClr val="FFFFFF"/>
              </a:solidFill>
              <a:ln w="38100" cmpd="dbl">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66" name="Text Box 10"/>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f</a:t>
                </a:r>
              </a:p>
            </p:txBody>
          </p:sp>
        </p:grpSp>
        <p:sp>
          <p:nvSpPr>
            <p:cNvPr id="301067" name="Line 11"/>
            <p:cNvSpPr>
              <a:spLocks noChangeShapeType="1"/>
            </p:cNvSpPr>
            <p:nvPr/>
          </p:nvSpPr>
          <p:spPr bwMode="auto">
            <a:xfrm>
              <a:off x="3491" y="9505"/>
              <a:ext cx="13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68" name="Text Box 12"/>
            <p:cNvSpPr txBox="1">
              <a:spLocks noChangeArrowheads="1"/>
            </p:cNvSpPr>
            <p:nvPr/>
          </p:nvSpPr>
          <p:spPr bwMode="auto">
            <a:xfrm>
              <a:off x="3891" y="9125"/>
              <a:ext cx="4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r</a:t>
              </a:r>
            </a:p>
          </p:txBody>
        </p:sp>
      </p:grpSp>
      <p:sp>
        <p:nvSpPr>
          <p:cNvPr id="301069" name="Rectangle 13"/>
          <p:cNvSpPr>
            <a:spLocks noChangeArrowheads="1"/>
          </p:cNvSpPr>
          <p:nvPr/>
        </p:nvSpPr>
        <p:spPr bwMode="auto">
          <a:xfrm>
            <a:off x="1828801" y="2971800"/>
            <a:ext cx="8564563"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lgn="l">
              <a:spcBef>
                <a:spcPct val="20000"/>
              </a:spcBef>
              <a:buClr>
                <a:schemeClr val="accent1"/>
              </a:buClr>
              <a:buSzPct val="70000"/>
              <a:buFont typeface="Monotype Sorts" pitchFamily="2" charset="2"/>
              <a:buChar char="n"/>
              <a:defRPr kumimoji="1" sz="2800" b="1">
                <a:solidFill>
                  <a:schemeClr val="tx1"/>
                </a:solidFill>
                <a:latin typeface="Times New Roman" pitchFamily="18" charset="0"/>
                <a:ea typeface="黑体" pitchFamily="2" charset="-122"/>
              </a:defRPr>
            </a:lvl1pPr>
            <a:lvl2pPr marL="742950" indent="-285750" algn="l">
              <a:spcBef>
                <a:spcPct val="20000"/>
              </a:spcBef>
              <a:buChar char="–"/>
              <a:defRPr kumimoji="1" sz="2400" b="1">
                <a:solidFill>
                  <a:schemeClr val="tx1"/>
                </a:solidFill>
                <a:latin typeface="Times New Roman" pitchFamily="18" charset="0"/>
                <a:ea typeface="黑体" pitchFamily="2" charset="-122"/>
              </a:defRPr>
            </a:lvl2pPr>
            <a:lvl3pPr marL="1143000" indent="-228600" algn="l">
              <a:spcBef>
                <a:spcPct val="20000"/>
              </a:spcBef>
              <a:buChar char="•"/>
              <a:defRPr kumimoji="1" sz="2000" b="1">
                <a:solidFill>
                  <a:schemeClr val="tx1"/>
                </a:solidFill>
                <a:latin typeface="Times New Roman" pitchFamily="18" charset="0"/>
                <a:ea typeface="黑体" pitchFamily="2" charset="-122"/>
              </a:defRPr>
            </a:lvl3pPr>
            <a:lvl4pPr marL="1562100" indent="-228600" algn="l">
              <a:spcBef>
                <a:spcPct val="20000"/>
              </a:spcBef>
              <a:buChar char="–"/>
              <a:defRPr kumimoji="1" b="1">
                <a:solidFill>
                  <a:schemeClr val="tx1"/>
                </a:solidFill>
                <a:latin typeface="Times New Roman" pitchFamily="18" charset="0"/>
                <a:ea typeface="黑体" pitchFamily="2" charset="-122"/>
              </a:defRPr>
            </a:lvl4pPr>
            <a:lvl5pPr marL="1981200" indent="-228600" algn="l">
              <a:spcBef>
                <a:spcPct val="20000"/>
              </a:spcBef>
              <a:buChar char="»"/>
              <a:defRPr kumimoji="1" b="1">
                <a:solidFill>
                  <a:schemeClr val="tx1"/>
                </a:solidFill>
                <a:latin typeface="Times New Roman" pitchFamily="18" charset="0"/>
                <a:ea typeface="黑体" pitchFamily="2" charset="-122"/>
              </a:defRPr>
            </a:lvl5pPr>
            <a:lvl6pPr marL="2438400" indent="-228600" fontAlgn="base">
              <a:spcBef>
                <a:spcPct val="20000"/>
              </a:spcBef>
              <a:spcAft>
                <a:spcPct val="0"/>
              </a:spcAft>
              <a:buChar char="»"/>
              <a:defRPr kumimoji="1" b="1">
                <a:solidFill>
                  <a:schemeClr val="tx1"/>
                </a:solidFill>
                <a:latin typeface="Times New Roman" pitchFamily="18" charset="0"/>
                <a:ea typeface="黑体" pitchFamily="2" charset="-122"/>
              </a:defRPr>
            </a:lvl6pPr>
            <a:lvl7pPr marL="2895600" indent="-228600" fontAlgn="base">
              <a:spcBef>
                <a:spcPct val="20000"/>
              </a:spcBef>
              <a:spcAft>
                <a:spcPct val="0"/>
              </a:spcAft>
              <a:buChar char="»"/>
              <a:defRPr kumimoji="1" b="1">
                <a:solidFill>
                  <a:schemeClr val="tx1"/>
                </a:solidFill>
                <a:latin typeface="Times New Roman" pitchFamily="18" charset="0"/>
                <a:ea typeface="黑体" pitchFamily="2" charset="-122"/>
              </a:defRPr>
            </a:lvl7pPr>
            <a:lvl8pPr marL="3352800" indent="-228600" fontAlgn="base">
              <a:spcBef>
                <a:spcPct val="20000"/>
              </a:spcBef>
              <a:spcAft>
                <a:spcPct val="0"/>
              </a:spcAft>
              <a:buChar char="»"/>
              <a:defRPr kumimoji="1" b="1">
                <a:solidFill>
                  <a:schemeClr val="tx1"/>
                </a:solidFill>
                <a:latin typeface="Times New Roman" pitchFamily="18" charset="0"/>
                <a:ea typeface="黑体" pitchFamily="2" charset="-122"/>
              </a:defRPr>
            </a:lvl8pPr>
            <a:lvl9pPr marL="3810000" indent="-228600" fontAlgn="base">
              <a:spcBef>
                <a:spcPct val="20000"/>
              </a:spcBef>
              <a:spcAft>
                <a:spcPct val="0"/>
              </a:spcAft>
              <a:buChar char="»"/>
              <a:defRPr kumimoji="1" b="1">
                <a:solidFill>
                  <a:schemeClr val="tx1"/>
                </a:solidFill>
                <a:latin typeface="Times New Roman" pitchFamily="18" charset="0"/>
                <a:ea typeface="黑体" pitchFamily="2" charset="-122"/>
              </a:defRPr>
            </a:lvl9pPr>
          </a:lstStyle>
          <a:p>
            <a:pPr algn="just"/>
            <a:r>
              <a:rPr lang="zh-CN" altLang="en-US" sz="2400">
                <a:latin typeface="宋体" charset="-122"/>
              </a:rPr>
              <a:t>然后，按照下面的转换规则，对正规表达式</a:t>
            </a:r>
            <a:r>
              <a:rPr lang="en-US" altLang="zh-CN" sz="2400">
                <a:latin typeface="宋体" charset="-122"/>
              </a:rPr>
              <a:t>r</a:t>
            </a:r>
            <a:r>
              <a:rPr lang="zh-CN" altLang="en-US" sz="2400">
                <a:latin typeface="宋体" charset="-122"/>
              </a:rPr>
              <a:t>进行分裂、加入新的结点，直到每条边的标记都为基本符号为止。</a:t>
            </a:r>
          </a:p>
        </p:txBody>
      </p:sp>
      <p:grpSp>
        <p:nvGrpSpPr>
          <p:cNvPr id="301070" name="Group 14"/>
          <p:cNvGrpSpPr>
            <a:grpSpLocks/>
          </p:cNvGrpSpPr>
          <p:nvPr/>
        </p:nvGrpSpPr>
        <p:grpSpPr bwMode="auto">
          <a:xfrm>
            <a:off x="2498726" y="3886201"/>
            <a:ext cx="7161213" cy="568325"/>
            <a:chOff x="614" y="2640"/>
            <a:chExt cx="4511" cy="358"/>
          </a:xfrm>
        </p:grpSpPr>
        <p:grpSp>
          <p:nvGrpSpPr>
            <p:cNvPr id="301071" name="Group 15"/>
            <p:cNvGrpSpPr>
              <a:grpSpLocks/>
            </p:cNvGrpSpPr>
            <p:nvPr/>
          </p:nvGrpSpPr>
          <p:grpSpPr bwMode="auto">
            <a:xfrm>
              <a:off x="1824" y="2640"/>
              <a:ext cx="3301" cy="358"/>
              <a:chOff x="3091" y="10645"/>
              <a:chExt cx="6026" cy="647"/>
            </a:xfrm>
          </p:grpSpPr>
          <p:grpSp>
            <p:nvGrpSpPr>
              <p:cNvPr id="301072" name="Group 16"/>
              <p:cNvGrpSpPr>
                <a:grpSpLocks/>
              </p:cNvGrpSpPr>
              <p:nvPr/>
            </p:nvGrpSpPr>
            <p:grpSpPr bwMode="auto">
              <a:xfrm>
                <a:off x="3091" y="10645"/>
                <a:ext cx="2166" cy="620"/>
                <a:chOff x="3091" y="10178"/>
                <a:chExt cx="2166" cy="620"/>
              </a:xfrm>
            </p:grpSpPr>
            <p:grpSp>
              <p:nvGrpSpPr>
                <p:cNvPr id="301073" name="Group 17"/>
                <p:cNvGrpSpPr>
                  <a:grpSpLocks/>
                </p:cNvGrpSpPr>
                <p:nvPr/>
              </p:nvGrpSpPr>
              <p:grpSpPr bwMode="auto">
                <a:xfrm>
                  <a:off x="3091" y="10318"/>
                  <a:ext cx="460" cy="480"/>
                  <a:chOff x="3111" y="9265"/>
                  <a:chExt cx="460" cy="480"/>
                </a:xfrm>
              </p:grpSpPr>
              <p:sp>
                <p:nvSpPr>
                  <p:cNvPr id="301074" name="Oval 18"/>
                  <p:cNvSpPr>
                    <a:spLocks noChangeArrowheads="1"/>
                  </p:cNvSpPr>
                  <p:nvPr/>
                </p:nvSpPr>
                <p:spPr bwMode="auto">
                  <a:xfrm>
                    <a:off x="3111" y="9305"/>
                    <a:ext cx="380" cy="38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75" name="Text Box 19"/>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x</a:t>
                    </a:r>
                  </a:p>
                </p:txBody>
              </p:sp>
            </p:grpSp>
            <p:grpSp>
              <p:nvGrpSpPr>
                <p:cNvPr id="301076" name="Group 20"/>
                <p:cNvGrpSpPr>
                  <a:grpSpLocks/>
                </p:cNvGrpSpPr>
                <p:nvPr/>
              </p:nvGrpSpPr>
              <p:grpSpPr bwMode="auto">
                <a:xfrm>
                  <a:off x="4797" y="10318"/>
                  <a:ext cx="460" cy="480"/>
                  <a:chOff x="3111" y="9265"/>
                  <a:chExt cx="460" cy="480"/>
                </a:xfrm>
              </p:grpSpPr>
              <p:sp>
                <p:nvSpPr>
                  <p:cNvPr id="301077" name="Oval 21"/>
                  <p:cNvSpPr>
                    <a:spLocks noChangeArrowheads="1"/>
                  </p:cNvSpPr>
                  <p:nvPr/>
                </p:nvSpPr>
                <p:spPr bwMode="auto">
                  <a:xfrm>
                    <a:off x="3111" y="9305"/>
                    <a:ext cx="380" cy="380"/>
                  </a:xfrm>
                  <a:prstGeom prst="ellipse">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78" name="Text Box 22"/>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y</a:t>
                    </a:r>
                  </a:p>
                </p:txBody>
              </p:sp>
            </p:grpSp>
            <p:sp>
              <p:nvSpPr>
                <p:cNvPr id="301079" name="Line 23"/>
                <p:cNvSpPr>
                  <a:spLocks noChangeShapeType="1"/>
                </p:cNvSpPr>
                <p:nvPr/>
              </p:nvSpPr>
              <p:spPr bwMode="auto">
                <a:xfrm>
                  <a:off x="3471" y="10558"/>
                  <a:ext cx="13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80" name="Text Box 24"/>
                <p:cNvSpPr txBox="1">
                  <a:spLocks noChangeArrowheads="1"/>
                </p:cNvSpPr>
                <p:nvPr/>
              </p:nvSpPr>
              <p:spPr bwMode="auto">
                <a:xfrm>
                  <a:off x="3711" y="10178"/>
                  <a:ext cx="8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t>r</a:t>
                  </a:r>
                  <a:r>
                    <a:rPr lang="en-US" altLang="zh-CN" b="1" baseline="-25000"/>
                    <a:t>1</a:t>
                  </a:r>
                  <a:r>
                    <a:rPr lang="en-US" altLang="zh-CN" b="1"/>
                    <a:t>r</a:t>
                  </a:r>
                  <a:r>
                    <a:rPr lang="en-US" altLang="zh-CN" b="1" baseline="-25000"/>
                    <a:t>2</a:t>
                  </a:r>
                  <a:endParaRPr lang="en-US" altLang="zh-CN" b="1"/>
                </a:p>
              </p:txBody>
            </p:sp>
          </p:grpSp>
          <p:grpSp>
            <p:nvGrpSpPr>
              <p:cNvPr id="301081" name="Group 25"/>
              <p:cNvGrpSpPr>
                <a:grpSpLocks/>
              </p:cNvGrpSpPr>
              <p:nvPr/>
            </p:nvGrpSpPr>
            <p:grpSpPr bwMode="auto">
              <a:xfrm>
                <a:off x="6551" y="10665"/>
                <a:ext cx="2566" cy="627"/>
                <a:chOff x="6551" y="10665"/>
                <a:chExt cx="2566" cy="627"/>
              </a:xfrm>
            </p:grpSpPr>
            <p:grpSp>
              <p:nvGrpSpPr>
                <p:cNvPr id="301082" name="Group 26"/>
                <p:cNvGrpSpPr>
                  <a:grpSpLocks/>
                </p:cNvGrpSpPr>
                <p:nvPr/>
              </p:nvGrpSpPr>
              <p:grpSpPr bwMode="auto">
                <a:xfrm>
                  <a:off x="6551" y="10805"/>
                  <a:ext cx="460" cy="480"/>
                  <a:chOff x="3111" y="9265"/>
                  <a:chExt cx="460" cy="480"/>
                </a:xfrm>
              </p:grpSpPr>
              <p:sp>
                <p:nvSpPr>
                  <p:cNvPr id="301083" name="Oval 27"/>
                  <p:cNvSpPr>
                    <a:spLocks noChangeArrowheads="1"/>
                  </p:cNvSpPr>
                  <p:nvPr/>
                </p:nvSpPr>
                <p:spPr bwMode="auto">
                  <a:xfrm>
                    <a:off x="3111" y="9305"/>
                    <a:ext cx="380" cy="38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84" name="Text Box 28"/>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x</a:t>
                    </a:r>
                  </a:p>
                </p:txBody>
              </p:sp>
            </p:grpSp>
            <p:grpSp>
              <p:nvGrpSpPr>
                <p:cNvPr id="301085" name="Group 29"/>
                <p:cNvGrpSpPr>
                  <a:grpSpLocks/>
                </p:cNvGrpSpPr>
                <p:nvPr/>
              </p:nvGrpSpPr>
              <p:grpSpPr bwMode="auto">
                <a:xfrm>
                  <a:off x="7597" y="10805"/>
                  <a:ext cx="460" cy="480"/>
                  <a:chOff x="3111" y="9265"/>
                  <a:chExt cx="460" cy="480"/>
                </a:xfrm>
              </p:grpSpPr>
              <p:sp>
                <p:nvSpPr>
                  <p:cNvPr id="301086" name="Oval 30"/>
                  <p:cNvSpPr>
                    <a:spLocks noChangeArrowheads="1"/>
                  </p:cNvSpPr>
                  <p:nvPr/>
                </p:nvSpPr>
                <p:spPr bwMode="auto">
                  <a:xfrm>
                    <a:off x="3111" y="9305"/>
                    <a:ext cx="380" cy="380"/>
                  </a:xfrm>
                  <a:prstGeom prst="ellipse">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87" name="Text Box 31"/>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z</a:t>
                    </a:r>
                  </a:p>
                </p:txBody>
              </p:sp>
            </p:grpSp>
            <p:sp>
              <p:nvSpPr>
                <p:cNvPr id="301088" name="Line 32"/>
                <p:cNvSpPr>
                  <a:spLocks noChangeShapeType="1"/>
                </p:cNvSpPr>
                <p:nvPr/>
              </p:nvSpPr>
              <p:spPr bwMode="auto">
                <a:xfrm flipV="1">
                  <a:off x="6931" y="11045"/>
                  <a:ext cx="6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89" name="Text Box 33"/>
                <p:cNvSpPr txBox="1">
                  <a:spLocks noChangeArrowheads="1"/>
                </p:cNvSpPr>
                <p:nvPr/>
              </p:nvSpPr>
              <p:spPr bwMode="auto">
                <a:xfrm>
                  <a:off x="6857" y="10665"/>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t>r</a:t>
                  </a:r>
                  <a:r>
                    <a:rPr lang="en-US" altLang="zh-CN" b="1" baseline="-25000"/>
                    <a:t>1</a:t>
                  </a:r>
                  <a:endParaRPr lang="en-US" altLang="zh-CN" b="1"/>
                </a:p>
              </p:txBody>
            </p:sp>
            <p:grpSp>
              <p:nvGrpSpPr>
                <p:cNvPr id="301090" name="Group 34"/>
                <p:cNvGrpSpPr>
                  <a:grpSpLocks/>
                </p:cNvGrpSpPr>
                <p:nvPr/>
              </p:nvGrpSpPr>
              <p:grpSpPr bwMode="auto">
                <a:xfrm>
                  <a:off x="8657" y="10812"/>
                  <a:ext cx="460" cy="480"/>
                  <a:chOff x="3111" y="9265"/>
                  <a:chExt cx="460" cy="480"/>
                </a:xfrm>
              </p:grpSpPr>
              <p:sp>
                <p:nvSpPr>
                  <p:cNvPr id="301091" name="Oval 35"/>
                  <p:cNvSpPr>
                    <a:spLocks noChangeArrowheads="1"/>
                  </p:cNvSpPr>
                  <p:nvPr/>
                </p:nvSpPr>
                <p:spPr bwMode="auto">
                  <a:xfrm>
                    <a:off x="3111" y="9305"/>
                    <a:ext cx="380" cy="380"/>
                  </a:xfrm>
                  <a:prstGeom prst="ellipse">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92" name="Text Box 36"/>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y</a:t>
                    </a:r>
                  </a:p>
                </p:txBody>
              </p:sp>
            </p:grpSp>
            <p:sp>
              <p:nvSpPr>
                <p:cNvPr id="301093" name="Line 37"/>
                <p:cNvSpPr>
                  <a:spLocks noChangeShapeType="1"/>
                </p:cNvSpPr>
                <p:nvPr/>
              </p:nvSpPr>
              <p:spPr bwMode="auto">
                <a:xfrm flipV="1">
                  <a:off x="7991" y="11052"/>
                  <a:ext cx="666"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094" name="Text Box 38"/>
                <p:cNvSpPr txBox="1">
                  <a:spLocks noChangeArrowheads="1"/>
                </p:cNvSpPr>
                <p:nvPr/>
              </p:nvSpPr>
              <p:spPr bwMode="auto">
                <a:xfrm>
                  <a:off x="7917" y="10672"/>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t>r</a:t>
                  </a:r>
                  <a:r>
                    <a:rPr lang="en-US" altLang="zh-CN" b="1" baseline="-25000"/>
                    <a:t>2</a:t>
                  </a:r>
                  <a:endParaRPr lang="en-US" altLang="zh-CN" b="1"/>
                </a:p>
              </p:txBody>
            </p:sp>
          </p:grpSp>
          <p:sp>
            <p:nvSpPr>
              <p:cNvPr id="301095" name="Text Box 39"/>
              <p:cNvSpPr txBox="1">
                <a:spLocks noChangeArrowheads="1"/>
              </p:cNvSpPr>
              <p:nvPr/>
            </p:nvSpPr>
            <p:spPr bwMode="auto">
              <a:xfrm>
                <a:off x="5351" y="10825"/>
                <a:ext cx="1240"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b="1"/>
                  <a:t>代之以</a:t>
                </a:r>
                <a:r>
                  <a:rPr lang="zh-CN" altLang="en-US" b="1"/>
                  <a:t>：</a:t>
                </a:r>
              </a:p>
            </p:txBody>
          </p:sp>
        </p:grpSp>
        <p:sp>
          <p:nvSpPr>
            <p:cNvPr id="301096" name="Text Box 40"/>
            <p:cNvSpPr txBox="1">
              <a:spLocks noChangeArrowheads="1"/>
            </p:cNvSpPr>
            <p:nvPr/>
          </p:nvSpPr>
          <p:spPr bwMode="auto">
            <a:xfrm>
              <a:off x="614" y="2736"/>
              <a:ext cx="11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spcBef>
                  <a:spcPct val="20000"/>
                </a:spcBef>
              </a:pPr>
              <a:r>
                <a:rPr lang="zh-CN" altLang="en-US" sz="1600" b="1">
                  <a:latin typeface="宋体" charset="-122"/>
                </a:rPr>
                <a:t>若</a:t>
              </a:r>
              <a:r>
                <a:rPr lang="en-US" altLang="zh-CN" sz="1600" b="1">
                  <a:latin typeface="宋体" charset="-122"/>
                </a:rPr>
                <a:t>r=r</a:t>
              </a:r>
              <a:r>
                <a:rPr lang="en-US" altLang="zh-CN" sz="1600" b="1" baseline="-25000">
                  <a:latin typeface="宋体" charset="-122"/>
                </a:rPr>
                <a:t>1</a:t>
              </a:r>
              <a:r>
                <a:rPr lang="en-US" altLang="zh-CN" sz="1600" b="1">
                  <a:latin typeface="宋体" charset="-122"/>
                </a:rPr>
                <a:t>r</a:t>
              </a:r>
              <a:r>
                <a:rPr lang="en-US" altLang="zh-CN" sz="1600" b="1" baseline="-25000">
                  <a:latin typeface="宋体" charset="-122"/>
                </a:rPr>
                <a:t>2</a:t>
              </a:r>
              <a:r>
                <a:rPr lang="en-US" altLang="zh-CN" sz="1600" b="1">
                  <a:latin typeface="宋体" charset="-122"/>
                </a:rPr>
                <a:t>, </a:t>
              </a:r>
              <a:r>
                <a:rPr lang="zh-CN" altLang="en-US" sz="1600" b="1">
                  <a:latin typeface="宋体" charset="-122"/>
                </a:rPr>
                <a:t>则将：</a:t>
              </a:r>
            </a:p>
          </p:txBody>
        </p:sp>
      </p:grpSp>
      <p:grpSp>
        <p:nvGrpSpPr>
          <p:cNvPr id="301097" name="Group 41"/>
          <p:cNvGrpSpPr>
            <a:grpSpLocks/>
          </p:cNvGrpSpPr>
          <p:nvPr/>
        </p:nvGrpSpPr>
        <p:grpSpPr bwMode="auto">
          <a:xfrm>
            <a:off x="2495551" y="4343401"/>
            <a:ext cx="6867525" cy="1001713"/>
            <a:chOff x="612" y="2954"/>
            <a:chExt cx="4326" cy="631"/>
          </a:xfrm>
        </p:grpSpPr>
        <p:grpSp>
          <p:nvGrpSpPr>
            <p:cNvPr id="301098" name="Group 42"/>
            <p:cNvGrpSpPr>
              <a:grpSpLocks/>
            </p:cNvGrpSpPr>
            <p:nvPr/>
          </p:nvGrpSpPr>
          <p:grpSpPr bwMode="auto">
            <a:xfrm>
              <a:off x="1824" y="2954"/>
              <a:ext cx="3114" cy="631"/>
              <a:chOff x="3685" y="10617"/>
              <a:chExt cx="5572" cy="1068"/>
            </a:xfrm>
          </p:grpSpPr>
          <p:grpSp>
            <p:nvGrpSpPr>
              <p:cNvPr id="301099" name="Group 43"/>
              <p:cNvGrpSpPr>
                <a:grpSpLocks/>
              </p:cNvGrpSpPr>
              <p:nvPr/>
            </p:nvGrpSpPr>
            <p:grpSpPr bwMode="auto">
              <a:xfrm>
                <a:off x="3685" y="10957"/>
                <a:ext cx="2166" cy="620"/>
                <a:chOff x="3091" y="11025"/>
                <a:chExt cx="2166" cy="620"/>
              </a:xfrm>
            </p:grpSpPr>
            <p:grpSp>
              <p:nvGrpSpPr>
                <p:cNvPr id="301100" name="Group 44"/>
                <p:cNvGrpSpPr>
                  <a:grpSpLocks/>
                </p:cNvGrpSpPr>
                <p:nvPr/>
              </p:nvGrpSpPr>
              <p:grpSpPr bwMode="auto">
                <a:xfrm>
                  <a:off x="3091" y="11165"/>
                  <a:ext cx="460" cy="480"/>
                  <a:chOff x="3111" y="9265"/>
                  <a:chExt cx="460" cy="480"/>
                </a:xfrm>
              </p:grpSpPr>
              <p:sp>
                <p:nvSpPr>
                  <p:cNvPr id="301101" name="Oval 45"/>
                  <p:cNvSpPr>
                    <a:spLocks noChangeArrowheads="1"/>
                  </p:cNvSpPr>
                  <p:nvPr/>
                </p:nvSpPr>
                <p:spPr bwMode="auto">
                  <a:xfrm>
                    <a:off x="3111" y="9305"/>
                    <a:ext cx="380" cy="38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02" name="Text Box 46"/>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x</a:t>
                    </a:r>
                  </a:p>
                </p:txBody>
              </p:sp>
            </p:grpSp>
            <p:grpSp>
              <p:nvGrpSpPr>
                <p:cNvPr id="301103" name="Group 47"/>
                <p:cNvGrpSpPr>
                  <a:grpSpLocks/>
                </p:cNvGrpSpPr>
                <p:nvPr/>
              </p:nvGrpSpPr>
              <p:grpSpPr bwMode="auto">
                <a:xfrm>
                  <a:off x="4797" y="11165"/>
                  <a:ext cx="460" cy="480"/>
                  <a:chOff x="3111" y="9265"/>
                  <a:chExt cx="460" cy="480"/>
                </a:xfrm>
              </p:grpSpPr>
              <p:sp>
                <p:nvSpPr>
                  <p:cNvPr id="301104" name="Oval 48"/>
                  <p:cNvSpPr>
                    <a:spLocks noChangeArrowheads="1"/>
                  </p:cNvSpPr>
                  <p:nvPr/>
                </p:nvSpPr>
                <p:spPr bwMode="auto">
                  <a:xfrm>
                    <a:off x="3111" y="9305"/>
                    <a:ext cx="380" cy="380"/>
                  </a:xfrm>
                  <a:prstGeom prst="ellipse">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05" name="Text Box 49"/>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y</a:t>
                    </a:r>
                  </a:p>
                </p:txBody>
              </p:sp>
            </p:grpSp>
            <p:sp>
              <p:nvSpPr>
                <p:cNvPr id="301106" name="Line 50"/>
                <p:cNvSpPr>
                  <a:spLocks noChangeShapeType="1"/>
                </p:cNvSpPr>
                <p:nvPr/>
              </p:nvSpPr>
              <p:spPr bwMode="auto">
                <a:xfrm>
                  <a:off x="3471" y="11405"/>
                  <a:ext cx="13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07" name="Text Box 51"/>
                <p:cNvSpPr txBox="1">
                  <a:spLocks noChangeArrowheads="1"/>
                </p:cNvSpPr>
                <p:nvPr/>
              </p:nvSpPr>
              <p:spPr bwMode="auto">
                <a:xfrm>
                  <a:off x="3711" y="11025"/>
                  <a:ext cx="8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t>r</a:t>
                  </a:r>
                  <a:r>
                    <a:rPr lang="en-US" altLang="zh-CN" b="1" baseline="-25000"/>
                    <a:t>1</a:t>
                  </a:r>
                  <a:r>
                    <a:rPr lang="en-US" altLang="zh-CN" b="1"/>
                    <a:t>|r</a:t>
                  </a:r>
                  <a:r>
                    <a:rPr lang="en-US" altLang="zh-CN" b="1" baseline="-25000"/>
                    <a:t>2</a:t>
                  </a:r>
                  <a:endParaRPr lang="en-US" altLang="zh-CN" b="1"/>
                </a:p>
              </p:txBody>
            </p:sp>
          </p:grpSp>
          <p:grpSp>
            <p:nvGrpSpPr>
              <p:cNvPr id="301108" name="Group 52"/>
              <p:cNvGrpSpPr>
                <a:grpSpLocks/>
              </p:cNvGrpSpPr>
              <p:nvPr/>
            </p:nvGrpSpPr>
            <p:grpSpPr bwMode="auto">
              <a:xfrm>
                <a:off x="7091" y="10617"/>
                <a:ext cx="2166" cy="1068"/>
                <a:chOff x="6731" y="10997"/>
                <a:chExt cx="2166" cy="1068"/>
              </a:xfrm>
            </p:grpSpPr>
            <p:grpSp>
              <p:nvGrpSpPr>
                <p:cNvPr id="301109" name="Group 53"/>
                <p:cNvGrpSpPr>
                  <a:grpSpLocks/>
                </p:cNvGrpSpPr>
                <p:nvPr/>
              </p:nvGrpSpPr>
              <p:grpSpPr bwMode="auto">
                <a:xfrm>
                  <a:off x="6731" y="11477"/>
                  <a:ext cx="460" cy="480"/>
                  <a:chOff x="3111" y="9265"/>
                  <a:chExt cx="460" cy="480"/>
                </a:xfrm>
              </p:grpSpPr>
              <p:sp>
                <p:nvSpPr>
                  <p:cNvPr id="301110" name="Oval 54"/>
                  <p:cNvSpPr>
                    <a:spLocks noChangeArrowheads="1"/>
                  </p:cNvSpPr>
                  <p:nvPr/>
                </p:nvSpPr>
                <p:spPr bwMode="auto">
                  <a:xfrm>
                    <a:off x="3111" y="9305"/>
                    <a:ext cx="380" cy="38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11" name="Text Box 55"/>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x</a:t>
                    </a:r>
                  </a:p>
                </p:txBody>
              </p:sp>
            </p:grpSp>
            <p:grpSp>
              <p:nvGrpSpPr>
                <p:cNvPr id="301112" name="Group 56"/>
                <p:cNvGrpSpPr>
                  <a:grpSpLocks/>
                </p:cNvGrpSpPr>
                <p:nvPr/>
              </p:nvGrpSpPr>
              <p:grpSpPr bwMode="auto">
                <a:xfrm>
                  <a:off x="8437" y="11477"/>
                  <a:ext cx="460" cy="480"/>
                  <a:chOff x="3111" y="9265"/>
                  <a:chExt cx="460" cy="480"/>
                </a:xfrm>
              </p:grpSpPr>
              <p:sp>
                <p:nvSpPr>
                  <p:cNvPr id="301113" name="Oval 57"/>
                  <p:cNvSpPr>
                    <a:spLocks noChangeArrowheads="1"/>
                  </p:cNvSpPr>
                  <p:nvPr/>
                </p:nvSpPr>
                <p:spPr bwMode="auto">
                  <a:xfrm>
                    <a:off x="3111" y="9305"/>
                    <a:ext cx="380" cy="380"/>
                  </a:xfrm>
                  <a:prstGeom prst="ellipse">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14" name="Text Box 58"/>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y</a:t>
                    </a:r>
                  </a:p>
                </p:txBody>
              </p:sp>
            </p:grpSp>
            <p:sp>
              <p:nvSpPr>
                <p:cNvPr id="301115" name="Text Box 59"/>
                <p:cNvSpPr txBox="1">
                  <a:spLocks noChangeArrowheads="1"/>
                </p:cNvSpPr>
                <p:nvPr/>
              </p:nvSpPr>
              <p:spPr bwMode="auto">
                <a:xfrm>
                  <a:off x="7631" y="11625"/>
                  <a:ext cx="48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t>r</a:t>
                  </a:r>
                  <a:r>
                    <a:rPr lang="en-US" altLang="zh-CN" b="1" baseline="-25000"/>
                    <a:t>2</a:t>
                  </a:r>
                  <a:endParaRPr lang="en-US" altLang="zh-CN" b="1"/>
                </a:p>
              </p:txBody>
            </p:sp>
            <p:sp>
              <p:nvSpPr>
                <p:cNvPr id="301116" name="Arc 60"/>
                <p:cNvSpPr>
                  <a:spLocks/>
                </p:cNvSpPr>
                <p:nvPr/>
              </p:nvSpPr>
              <p:spPr bwMode="auto">
                <a:xfrm flipV="1">
                  <a:off x="7071" y="11845"/>
                  <a:ext cx="1460" cy="160"/>
                </a:xfrm>
                <a:custGeom>
                  <a:avLst/>
                  <a:gdLst>
                    <a:gd name="G0" fmla="+- 21600 0 0"/>
                    <a:gd name="G1" fmla="+- 21600 0 0"/>
                    <a:gd name="G2" fmla="+- 21600 0 0"/>
                    <a:gd name="T0" fmla="*/ 102 w 43200"/>
                    <a:gd name="T1" fmla="*/ 23695 h 23695"/>
                    <a:gd name="T2" fmla="*/ 43200 w 43200"/>
                    <a:gd name="T3" fmla="*/ 21600 h 23695"/>
                    <a:gd name="T4" fmla="*/ 21600 w 43200"/>
                    <a:gd name="T5" fmla="*/ 21600 h 23695"/>
                  </a:gdLst>
                  <a:ahLst/>
                  <a:cxnLst>
                    <a:cxn ang="0">
                      <a:pos x="T0" y="T1"/>
                    </a:cxn>
                    <a:cxn ang="0">
                      <a:pos x="T2" y="T3"/>
                    </a:cxn>
                    <a:cxn ang="0">
                      <a:pos x="T4" y="T5"/>
                    </a:cxn>
                  </a:cxnLst>
                  <a:rect l="0" t="0" r="r" b="b"/>
                  <a:pathLst>
                    <a:path w="43200" h="23695" fill="none" extrusionOk="0">
                      <a:moveTo>
                        <a:pt x="101" y="23695"/>
                      </a:moveTo>
                      <a:cubicBezTo>
                        <a:pt x="33" y="22998"/>
                        <a:pt x="0" y="22299"/>
                        <a:pt x="0" y="21600"/>
                      </a:cubicBezTo>
                      <a:cubicBezTo>
                        <a:pt x="0" y="9670"/>
                        <a:pt x="9670" y="0"/>
                        <a:pt x="21600" y="0"/>
                      </a:cubicBezTo>
                      <a:cubicBezTo>
                        <a:pt x="33529" y="-1"/>
                        <a:pt x="43199" y="9670"/>
                        <a:pt x="43200" y="21599"/>
                      </a:cubicBezTo>
                    </a:path>
                    <a:path w="43200" h="23695" stroke="0" extrusionOk="0">
                      <a:moveTo>
                        <a:pt x="101" y="23695"/>
                      </a:moveTo>
                      <a:cubicBezTo>
                        <a:pt x="33" y="22998"/>
                        <a:pt x="0" y="22299"/>
                        <a:pt x="0" y="21600"/>
                      </a:cubicBezTo>
                      <a:cubicBezTo>
                        <a:pt x="0" y="9670"/>
                        <a:pt x="9670" y="0"/>
                        <a:pt x="21600" y="0"/>
                      </a:cubicBezTo>
                      <a:cubicBezTo>
                        <a:pt x="33529" y="-1"/>
                        <a:pt x="43199" y="9670"/>
                        <a:pt x="43200" y="21599"/>
                      </a:cubicBezTo>
                      <a:lnTo>
                        <a:pt x="21600" y="21600"/>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17" name="Arc 61"/>
                <p:cNvSpPr>
                  <a:spLocks/>
                </p:cNvSpPr>
                <p:nvPr/>
              </p:nvSpPr>
              <p:spPr bwMode="auto">
                <a:xfrm>
                  <a:off x="7071" y="11397"/>
                  <a:ext cx="1460" cy="183"/>
                </a:xfrm>
                <a:custGeom>
                  <a:avLst/>
                  <a:gdLst>
                    <a:gd name="G0" fmla="+- 21512 0 0"/>
                    <a:gd name="G1" fmla="+- 21600 0 0"/>
                    <a:gd name="G2" fmla="+- 21600 0 0"/>
                    <a:gd name="T0" fmla="*/ 0 w 42593"/>
                    <a:gd name="T1" fmla="*/ 19648 h 21600"/>
                    <a:gd name="T2" fmla="*/ 42593 w 42593"/>
                    <a:gd name="T3" fmla="*/ 16895 h 21600"/>
                    <a:gd name="T4" fmla="*/ 21512 w 42593"/>
                    <a:gd name="T5" fmla="*/ 21600 h 21600"/>
                  </a:gdLst>
                  <a:ahLst/>
                  <a:cxnLst>
                    <a:cxn ang="0">
                      <a:pos x="T0" y="T1"/>
                    </a:cxn>
                    <a:cxn ang="0">
                      <a:pos x="T2" y="T3"/>
                    </a:cxn>
                    <a:cxn ang="0">
                      <a:pos x="T4" y="T5"/>
                    </a:cxn>
                  </a:cxnLst>
                  <a:rect l="0" t="0" r="r" b="b"/>
                  <a:pathLst>
                    <a:path w="42593" h="21600" fill="none" extrusionOk="0">
                      <a:moveTo>
                        <a:pt x="0" y="19648"/>
                      </a:moveTo>
                      <a:cubicBezTo>
                        <a:pt x="1010" y="8520"/>
                        <a:pt x="10339" y="-1"/>
                        <a:pt x="21512" y="0"/>
                      </a:cubicBezTo>
                      <a:cubicBezTo>
                        <a:pt x="31628" y="0"/>
                        <a:pt x="40389" y="7021"/>
                        <a:pt x="42593" y="16894"/>
                      </a:cubicBezTo>
                    </a:path>
                    <a:path w="42593" h="21600" stroke="0" extrusionOk="0">
                      <a:moveTo>
                        <a:pt x="0" y="19648"/>
                      </a:moveTo>
                      <a:cubicBezTo>
                        <a:pt x="1010" y="8520"/>
                        <a:pt x="10339" y="-1"/>
                        <a:pt x="21512" y="0"/>
                      </a:cubicBezTo>
                      <a:cubicBezTo>
                        <a:pt x="31628" y="0"/>
                        <a:pt x="40389" y="7021"/>
                        <a:pt x="42593" y="16894"/>
                      </a:cubicBezTo>
                      <a:lnTo>
                        <a:pt x="21512" y="21600"/>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18" name="Text Box 62"/>
                <p:cNvSpPr txBox="1">
                  <a:spLocks noChangeArrowheads="1"/>
                </p:cNvSpPr>
                <p:nvPr/>
              </p:nvSpPr>
              <p:spPr bwMode="auto">
                <a:xfrm>
                  <a:off x="7611" y="10997"/>
                  <a:ext cx="48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t>r</a:t>
                  </a:r>
                  <a:r>
                    <a:rPr lang="en-US" altLang="zh-CN" b="1" baseline="-25000"/>
                    <a:t>1</a:t>
                  </a:r>
                  <a:endParaRPr lang="en-US" altLang="zh-CN" b="1"/>
                </a:p>
              </p:txBody>
            </p:sp>
          </p:grpSp>
          <p:sp>
            <p:nvSpPr>
              <p:cNvPr id="301119" name="Text Box 63"/>
              <p:cNvSpPr txBox="1">
                <a:spLocks noChangeArrowheads="1"/>
              </p:cNvSpPr>
              <p:nvPr/>
            </p:nvSpPr>
            <p:spPr bwMode="auto">
              <a:xfrm>
                <a:off x="5945" y="11105"/>
                <a:ext cx="130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b="1"/>
                  <a:t>代之以</a:t>
                </a:r>
                <a:r>
                  <a:rPr lang="zh-CN" altLang="en-US" b="1"/>
                  <a:t>：</a:t>
                </a:r>
              </a:p>
            </p:txBody>
          </p:sp>
        </p:grpSp>
        <p:sp>
          <p:nvSpPr>
            <p:cNvPr id="301120" name="Text Box 64"/>
            <p:cNvSpPr txBox="1">
              <a:spLocks noChangeArrowheads="1"/>
            </p:cNvSpPr>
            <p:nvPr/>
          </p:nvSpPr>
          <p:spPr bwMode="auto">
            <a:xfrm>
              <a:off x="612" y="3244"/>
              <a:ext cx="11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spcBef>
                  <a:spcPct val="20000"/>
                </a:spcBef>
              </a:pPr>
              <a:r>
                <a:rPr lang="zh-CN" altLang="en-US" sz="1600" b="1">
                  <a:latin typeface="宋体" charset="-122"/>
                </a:rPr>
                <a:t>若</a:t>
              </a:r>
              <a:r>
                <a:rPr lang="en-US" altLang="zh-CN" sz="1600" b="1">
                  <a:latin typeface="宋体" charset="-122"/>
                </a:rPr>
                <a:t>r=r</a:t>
              </a:r>
              <a:r>
                <a:rPr lang="en-US" altLang="zh-CN" sz="1600" b="1" baseline="-25000">
                  <a:latin typeface="宋体" charset="-122"/>
                </a:rPr>
                <a:t>1</a:t>
              </a:r>
              <a:r>
                <a:rPr lang="en-US" altLang="zh-CN" sz="1600" b="1">
                  <a:latin typeface="宋体" charset="-122"/>
                </a:rPr>
                <a:t>|r</a:t>
              </a:r>
              <a:r>
                <a:rPr lang="en-US" altLang="zh-CN" sz="1600" b="1" baseline="-25000">
                  <a:latin typeface="宋体" charset="-122"/>
                </a:rPr>
                <a:t>2</a:t>
              </a:r>
              <a:r>
                <a:rPr lang="en-US" altLang="zh-CN" sz="1600" b="1">
                  <a:latin typeface="宋体" charset="-122"/>
                </a:rPr>
                <a:t>, </a:t>
              </a:r>
              <a:r>
                <a:rPr lang="zh-CN" altLang="en-US" sz="1600" b="1">
                  <a:latin typeface="宋体" charset="-122"/>
                </a:rPr>
                <a:t>则将：</a:t>
              </a:r>
            </a:p>
          </p:txBody>
        </p:sp>
      </p:grpSp>
      <p:grpSp>
        <p:nvGrpSpPr>
          <p:cNvPr id="301121" name="Group 65"/>
          <p:cNvGrpSpPr>
            <a:grpSpLocks/>
          </p:cNvGrpSpPr>
          <p:nvPr/>
        </p:nvGrpSpPr>
        <p:grpSpPr bwMode="auto">
          <a:xfrm>
            <a:off x="2514600" y="5345114"/>
            <a:ext cx="7162800" cy="903287"/>
            <a:chOff x="624" y="3561"/>
            <a:chExt cx="4512" cy="569"/>
          </a:xfrm>
        </p:grpSpPr>
        <p:grpSp>
          <p:nvGrpSpPr>
            <p:cNvPr id="301122" name="Group 66"/>
            <p:cNvGrpSpPr>
              <a:grpSpLocks/>
            </p:cNvGrpSpPr>
            <p:nvPr/>
          </p:nvGrpSpPr>
          <p:grpSpPr bwMode="auto">
            <a:xfrm>
              <a:off x="1835" y="3561"/>
              <a:ext cx="3301" cy="569"/>
              <a:chOff x="1835" y="3561"/>
              <a:chExt cx="3301" cy="569"/>
            </a:xfrm>
          </p:grpSpPr>
          <p:grpSp>
            <p:nvGrpSpPr>
              <p:cNvPr id="301123" name="Group 67"/>
              <p:cNvGrpSpPr>
                <a:grpSpLocks/>
              </p:cNvGrpSpPr>
              <p:nvPr/>
            </p:nvGrpSpPr>
            <p:grpSpPr bwMode="auto">
              <a:xfrm>
                <a:off x="1835" y="3772"/>
                <a:ext cx="1183" cy="358"/>
                <a:chOff x="3091" y="12045"/>
                <a:chExt cx="2166" cy="620"/>
              </a:xfrm>
            </p:grpSpPr>
            <p:grpSp>
              <p:nvGrpSpPr>
                <p:cNvPr id="301124" name="Group 68"/>
                <p:cNvGrpSpPr>
                  <a:grpSpLocks/>
                </p:cNvGrpSpPr>
                <p:nvPr/>
              </p:nvGrpSpPr>
              <p:grpSpPr bwMode="auto">
                <a:xfrm>
                  <a:off x="3091" y="12185"/>
                  <a:ext cx="460" cy="480"/>
                  <a:chOff x="3111" y="9265"/>
                  <a:chExt cx="460" cy="480"/>
                </a:xfrm>
              </p:grpSpPr>
              <p:sp>
                <p:nvSpPr>
                  <p:cNvPr id="301125" name="Oval 69"/>
                  <p:cNvSpPr>
                    <a:spLocks noChangeArrowheads="1"/>
                  </p:cNvSpPr>
                  <p:nvPr/>
                </p:nvSpPr>
                <p:spPr bwMode="auto">
                  <a:xfrm>
                    <a:off x="3111" y="9305"/>
                    <a:ext cx="380" cy="38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26" name="Text Box 70"/>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x</a:t>
                    </a:r>
                  </a:p>
                </p:txBody>
              </p:sp>
            </p:grpSp>
            <p:grpSp>
              <p:nvGrpSpPr>
                <p:cNvPr id="301127" name="Group 71"/>
                <p:cNvGrpSpPr>
                  <a:grpSpLocks/>
                </p:cNvGrpSpPr>
                <p:nvPr/>
              </p:nvGrpSpPr>
              <p:grpSpPr bwMode="auto">
                <a:xfrm>
                  <a:off x="4797" y="12185"/>
                  <a:ext cx="460" cy="480"/>
                  <a:chOff x="3111" y="9265"/>
                  <a:chExt cx="460" cy="480"/>
                </a:xfrm>
              </p:grpSpPr>
              <p:sp>
                <p:nvSpPr>
                  <p:cNvPr id="301128" name="Oval 72"/>
                  <p:cNvSpPr>
                    <a:spLocks noChangeArrowheads="1"/>
                  </p:cNvSpPr>
                  <p:nvPr/>
                </p:nvSpPr>
                <p:spPr bwMode="auto">
                  <a:xfrm>
                    <a:off x="3111" y="9305"/>
                    <a:ext cx="380" cy="380"/>
                  </a:xfrm>
                  <a:prstGeom prst="ellipse">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29" name="Text Box 73"/>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y</a:t>
                    </a:r>
                  </a:p>
                </p:txBody>
              </p:sp>
            </p:grpSp>
            <p:sp>
              <p:nvSpPr>
                <p:cNvPr id="301130" name="Line 74"/>
                <p:cNvSpPr>
                  <a:spLocks noChangeShapeType="1"/>
                </p:cNvSpPr>
                <p:nvPr/>
              </p:nvSpPr>
              <p:spPr bwMode="auto">
                <a:xfrm>
                  <a:off x="3471" y="12425"/>
                  <a:ext cx="13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31" name="Text Box 75"/>
                <p:cNvSpPr txBox="1">
                  <a:spLocks noChangeArrowheads="1"/>
                </p:cNvSpPr>
                <p:nvPr/>
              </p:nvSpPr>
              <p:spPr bwMode="auto">
                <a:xfrm>
                  <a:off x="3711" y="12045"/>
                  <a:ext cx="8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t>r</a:t>
                  </a:r>
                  <a:r>
                    <a:rPr lang="en-US" altLang="zh-CN" b="1" baseline="-25000"/>
                    <a:t>1</a:t>
                  </a:r>
                  <a:r>
                    <a:rPr lang="en-US" altLang="zh-CN" b="1" baseline="30000"/>
                    <a:t>*</a:t>
                  </a:r>
                  <a:endParaRPr lang="en-US" altLang="zh-CN" b="1"/>
                </a:p>
              </p:txBody>
            </p:sp>
          </p:grpSp>
          <p:grpSp>
            <p:nvGrpSpPr>
              <p:cNvPr id="301132" name="Group 76"/>
              <p:cNvGrpSpPr>
                <a:grpSpLocks/>
              </p:cNvGrpSpPr>
              <p:nvPr/>
            </p:nvGrpSpPr>
            <p:grpSpPr bwMode="auto">
              <a:xfrm>
                <a:off x="3734" y="3561"/>
                <a:ext cx="1402" cy="567"/>
                <a:chOff x="6691" y="12305"/>
                <a:chExt cx="2566" cy="980"/>
              </a:xfrm>
            </p:grpSpPr>
            <p:grpSp>
              <p:nvGrpSpPr>
                <p:cNvPr id="301133" name="Group 77"/>
                <p:cNvGrpSpPr>
                  <a:grpSpLocks/>
                </p:cNvGrpSpPr>
                <p:nvPr/>
              </p:nvGrpSpPr>
              <p:grpSpPr bwMode="auto">
                <a:xfrm>
                  <a:off x="6691" y="12798"/>
                  <a:ext cx="460" cy="480"/>
                  <a:chOff x="3111" y="9265"/>
                  <a:chExt cx="460" cy="480"/>
                </a:xfrm>
              </p:grpSpPr>
              <p:sp>
                <p:nvSpPr>
                  <p:cNvPr id="301134" name="Oval 78"/>
                  <p:cNvSpPr>
                    <a:spLocks noChangeArrowheads="1"/>
                  </p:cNvSpPr>
                  <p:nvPr/>
                </p:nvSpPr>
                <p:spPr bwMode="auto">
                  <a:xfrm>
                    <a:off x="3111" y="9305"/>
                    <a:ext cx="380" cy="380"/>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35" name="Text Box 79"/>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x</a:t>
                    </a:r>
                  </a:p>
                </p:txBody>
              </p:sp>
            </p:grpSp>
            <p:grpSp>
              <p:nvGrpSpPr>
                <p:cNvPr id="301136" name="Group 80"/>
                <p:cNvGrpSpPr>
                  <a:grpSpLocks/>
                </p:cNvGrpSpPr>
                <p:nvPr/>
              </p:nvGrpSpPr>
              <p:grpSpPr bwMode="auto">
                <a:xfrm>
                  <a:off x="7737" y="12798"/>
                  <a:ext cx="460" cy="480"/>
                  <a:chOff x="3111" y="9265"/>
                  <a:chExt cx="460" cy="480"/>
                </a:xfrm>
              </p:grpSpPr>
              <p:sp>
                <p:nvSpPr>
                  <p:cNvPr id="301137" name="Oval 81"/>
                  <p:cNvSpPr>
                    <a:spLocks noChangeArrowheads="1"/>
                  </p:cNvSpPr>
                  <p:nvPr/>
                </p:nvSpPr>
                <p:spPr bwMode="auto">
                  <a:xfrm>
                    <a:off x="3111" y="9305"/>
                    <a:ext cx="380" cy="380"/>
                  </a:xfrm>
                  <a:prstGeom prst="ellipse">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38" name="Text Box 82"/>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z</a:t>
                    </a:r>
                  </a:p>
                </p:txBody>
              </p:sp>
            </p:grpSp>
            <p:sp>
              <p:nvSpPr>
                <p:cNvPr id="301139" name="Line 83"/>
                <p:cNvSpPr>
                  <a:spLocks noChangeShapeType="1"/>
                </p:cNvSpPr>
                <p:nvPr/>
              </p:nvSpPr>
              <p:spPr bwMode="auto">
                <a:xfrm flipV="1">
                  <a:off x="7071" y="13045"/>
                  <a:ext cx="6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40" name="Text Box 84"/>
                <p:cNvSpPr txBox="1">
                  <a:spLocks noChangeArrowheads="1"/>
                </p:cNvSpPr>
                <p:nvPr/>
              </p:nvSpPr>
              <p:spPr bwMode="auto">
                <a:xfrm>
                  <a:off x="6997" y="12658"/>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sym typeface="Symbol" pitchFamily="18" charset="2"/>
                    </a:rPr>
                    <a:t></a:t>
                  </a:r>
                  <a:endParaRPr lang="en-US" altLang="zh-CN" b="1"/>
                </a:p>
              </p:txBody>
            </p:sp>
            <p:grpSp>
              <p:nvGrpSpPr>
                <p:cNvPr id="301141" name="Group 85"/>
                <p:cNvGrpSpPr>
                  <a:grpSpLocks/>
                </p:cNvGrpSpPr>
                <p:nvPr/>
              </p:nvGrpSpPr>
              <p:grpSpPr bwMode="auto">
                <a:xfrm>
                  <a:off x="8797" y="12805"/>
                  <a:ext cx="460" cy="480"/>
                  <a:chOff x="3111" y="9265"/>
                  <a:chExt cx="460" cy="480"/>
                </a:xfrm>
              </p:grpSpPr>
              <p:sp>
                <p:nvSpPr>
                  <p:cNvPr id="301142" name="Oval 86"/>
                  <p:cNvSpPr>
                    <a:spLocks noChangeArrowheads="1"/>
                  </p:cNvSpPr>
                  <p:nvPr/>
                </p:nvSpPr>
                <p:spPr bwMode="auto">
                  <a:xfrm>
                    <a:off x="3111" y="9305"/>
                    <a:ext cx="380" cy="380"/>
                  </a:xfrm>
                  <a:prstGeom prst="ellipse">
                    <a:avLst/>
                  </a:prstGeom>
                  <a:solidFill>
                    <a:srgbClr val="FFFFFF"/>
                  </a:solidFill>
                  <a:ln w="63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43" name="Text Box 87"/>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y</a:t>
                    </a:r>
                  </a:p>
                </p:txBody>
              </p:sp>
            </p:grpSp>
            <p:sp>
              <p:nvSpPr>
                <p:cNvPr id="301144" name="Line 88"/>
                <p:cNvSpPr>
                  <a:spLocks noChangeShapeType="1"/>
                </p:cNvSpPr>
                <p:nvPr/>
              </p:nvSpPr>
              <p:spPr bwMode="auto">
                <a:xfrm flipV="1">
                  <a:off x="8131" y="13045"/>
                  <a:ext cx="666"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45" name="Text Box 89"/>
                <p:cNvSpPr txBox="1">
                  <a:spLocks noChangeArrowheads="1"/>
                </p:cNvSpPr>
                <p:nvPr/>
              </p:nvSpPr>
              <p:spPr bwMode="auto">
                <a:xfrm>
                  <a:off x="8057" y="12665"/>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sym typeface="Symbol" pitchFamily="18" charset="2"/>
                    </a:rPr>
                    <a:t></a:t>
                  </a:r>
                  <a:endParaRPr lang="en-US" altLang="zh-CN" b="1"/>
                </a:p>
              </p:txBody>
            </p:sp>
            <p:sp>
              <p:nvSpPr>
                <p:cNvPr id="301146" name="Arc 90"/>
                <p:cNvSpPr>
                  <a:spLocks/>
                </p:cNvSpPr>
                <p:nvPr/>
              </p:nvSpPr>
              <p:spPr bwMode="auto">
                <a:xfrm flipH="1" flipV="1">
                  <a:off x="7751" y="12505"/>
                  <a:ext cx="380" cy="346"/>
                </a:xfrm>
                <a:custGeom>
                  <a:avLst/>
                  <a:gdLst>
                    <a:gd name="G0" fmla="+- 21600 0 0"/>
                    <a:gd name="G1" fmla="+- 19802 0 0"/>
                    <a:gd name="G2" fmla="+- 21600 0 0"/>
                    <a:gd name="T0" fmla="*/ 31562 w 43200"/>
                    <a:gd name="T1" fmla="*/ 636 h 41402"/>
                    <a:gd name="T2" fmla="*/ 12972 w 43200"/>
                    <a:gd name="T3" fmla="*/ 0 h 41402"/>
                    <a:gd name="T4" fmla="*/ 21600 w 43200"/>
                    <a:gd name="T5" fmla="*/ 19802 h 41402"/>
                  </a:gdLst>
                  <a:ahLst/>
                  <a:cxnLst>
                    <a:cxn ang="0">
                      <a:pos x="T0" y="T1"/>
                    </a:cxn>
                    <a:cxn ang="0">
                      <a:pos x="T2" y="T3"/>
                    </a:cxn>
                    <a:cxn ang="0">
                      <a:pos x="T4" y="T5"/>
                    </a:cxn>
                  </a:cxnLst>
                  <a:rect l="0" t="0" r="r" b="b"/>
                  <a:pathLst>
                    <a:path w="43200" h="41402" fill="none" extrusionOk="0">
                      <a:moveTo>
                        <a:pt x="31561" y="636"/>
                      </a:moveTo>
                      <a:cubicBezTo>
                        <a:pt x="38712" y="4353"/>
                        <a:pt x="43200" y="11742"/>
                        <a:pt x="43200" y="19802"/>
                      </a:cubicBezTo>
                      <a:cubicBezTo>
                        <a:pt x="43200" y="31731"/>
                        <a:pt x="33529" y="41402"/>
                        <a:pt x="21600" y="41402"/>
                      </a:cubicBezTo>
                      <a:cubicBezTo>
                        <a:pt x="9670" y="41402"/>
                        <a:pt x="0" y="31731"/>
                        <a:pt x="0" y="19802"/>
                      </a:cubicBezTo>
                      <a:cubicBezTo>
                        <a:pt x="-1" y="11208"/>
                        <a:pt x="5093" y="3432"/>
                        <a:pt x="12972" y="0"/>
                      </a:cubicBezTo>
                    </a:path>
                    <a:path w="43200" h="41402" stroke="0" extrusionOk="0">
                      <a:moveTo>
                        <a:pt x="31561" y="636"/>
                      </a:moveTo>
                      <a:cubicBezTo>
                        <a:pt x="38712" y="4353"/>
                        <a:pt x="43200" y="11742"/>
                        <a:pt x="43200" y="19802"/>
                      </a:cubicBezTo>
                      <a:cubicBezTo>
                        <a:pt x="43200" y="31731"/>
                        <a:pt x="33529" y="41402"/>
                        <a:pt x="21600" y="41402"/>
                      </a:cubicBezTo>
                      <a:cubicBezTo>
                        <a:pt x="9670" y="41402"/>
                        <a:pt x="0" y="31731"/>
                        <a:pt x="0" y="19802"/>
                      </a:cubicBezTo>
                      <a:cubicBezTo>
                        <a:pt x="-1" y="11208"/>
                        <a:pt x="5093" y="3432"/>
                        <a:pt x="12972" y="0"/>
                      </a:cubicBezTo>
                      <a:lnTo>
                        <a:pt x="21600" y="19802"/>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1147" name="Text Box 91"/>
                <p:cNvSpPr txBox="1">
                  <a:spLocks noChangeArrowheads="1"/>
                </p:cNvSpPr>
                <p:nvPr/>
              </p:nvSpPr>
              <p:spPr bwMode="auto">
                <a:xfrm>
                  <a:off x="7991" y="12305"/>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b="1"/>
                    <a:t>r</a:t>
                  </a:r>
                  <a:r>
                    <a:rPr lang="en-US" altLang="zh-CN" b="1" baseline="-25000"/>
                    <a:t>1</a:t>
                  </a:r>
                  <a:endParaRPr lang="en-US" altLang="zh-CN" b="1"/>
                </a:p>
              </p:txBody>
            </p:sp>
          </p:grpSp>
          <p:sp>
            <p:nvSpPr>
              <p:cNvPr id="301148" name="Text Box 92"/>
              <p:cNvSpPr txBox="1">
                <a:spLocks noChangeArrowheads="1"/>
              </p:cNvSpPr>
              <p:nvPr/>
            </p:nvSpPr>
            <p:spPr bwMode="auto">
              <a:xfrm>
                <a:off x="3080" y="3861"/>
                <a:ext cx="66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en-US" sz="1600" b="1"/>
                  <a:t>代之以</a:t>
                </a:r>
                <a:r>
                  <a:rPr lang="zh-CN" altLang="en-US" b="1"/>
                  <a:t>：</a:t>
                </a:r>
              </a:p>
            </p:txBody>
          </p:sp>
        </p:grpSp>
        <p:sp>
          <p:nvSpPr>
            <p:cNvPr id="301149" name="Text Box 93"/>
            <p:cNvSpPr txBox="1">
              <a:spLocks noChangeArrowheads="1"/>
            </p:cNvSpPr>
            <p:nvPr/>
          </p:nvSpPr>
          <p:spPr bwMode="auto">
            <a:xfrm>
              <a:off x="624" y="3868"/>
              <a:ext cx="10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spcBef>
                  <a:spcPct val="20000"/>
                </a:spcBef>
              </a:pPr>
              <a:r>
                <a:rPr lang="zh-CN" altLang="en-US" sz="1600" b="1">
                  <a:latin typeface="宋体" charset="-122"/>
                </a:rPr>
                <a:t>若</a:t>
              </a:r>
              <a:r>
                <a:rPr lang="en-US" altLang="zh-CN" sz="1600" b="1">
                  <a:latin typeface="宋体" charset="-122"/>
                </a:rPr>
                <a:t>r=r</a:t>
              </a:r>
              <a:r>
                <a:rPr lang="en-US" altLang="zh-CN" sz="1600" b="1" baseline="-25000">
                  <a:latin typeface="宋体" charset="-122"/>
                </a:rPr>
                <a:t>1</a:t>
              </a:r>
              <a:r>
                <a:rPr lang="en-US" altLang="zh-CN" sz="1600" b="1" baseline="30000">
                  <a:latin typeface="宋体" charset="-122"/>
                </a:rPr>
                <a:t>*</a:t>
              </a:r>
              <a:r>
                <a:rPr lang="en-US" altLang="zh-CN" sz="1600" b="1">
                  <a:latin typeface="宋体" charset="-122"/>
                </a:rPr>
                <a:t>, </a:t>
              </a:r>
              <a:r>
                <a:rPr lang="zh-CN" altLang="en-US" sz="1600" b="1">
                  <a:latin typeface="宋体" charset="-122"/>
                </a:rPr>
                <a:t>则将：</a:t>
              </a:r>
            </a:p>
          </p:txBody>
        </p:sp>
      </p:grpSp>
      <p:sp>
        <p:nvSpPr>
          <p:cNvPr id="2" name="灯片编号占位符 1"/>
          <p:cNvSpPr>
            <a:spLocks noGrp="1"/>
          </p:cNvSpPr>
          <p:nvPr>
            <p:ph type="sldNum" sz="quarter" idx="10"/>
          </p:nvPr>
        </p:nvSpPr>
        <p:spPr/>
        <p:txBody>
          <a:bodyPr/>
          <a:lstStyle/>
          <a:p>
            <a:fld id="{53D5C0A6-204F-44E2-BC2D-888719E44444}" type="slidenum">
              <a:rPr lang="en-US" altLang="zh-CN" smtClean="0"/>
              <a:pPr/>
              <a:t>26</a:t>
            </a:fld>
            <a:endParaRPr lang="en-US" altLang="zh-CN"/>
          </a:p>
        </p:txBody>
      </p:sp>
    </p:spTree>
    <p:extLst>
      <p:ext uri="{BB962C8B-B14F-4D97-AF65-F5344CB8AC3E}">
        <p14:creationId xmlns:p14="http://schemas.microsoft.com/office/powerpoint/2010/main" val="988506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animEffect transition="in" filter="wipe(up)">
                                      <p:cBhvr>
                                        <p:cTn id="7" dur="500"/>
                                        <p:tgtEl>
                                          <p:spTgt spid="301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1059">
                                            <p:txEl>
                                              <p:pRg st="1" end="1"/>
                                            </p:txEl>
                                          </p:spTgt>
                                        </p:tgtEl>
                                        <p:attrNameLst>
                                          <p:attrName>style.visibility</p:attrName>
                                        </p:attrNameLst>
                                      </p:cBhvr>
                                      <p:to>
                                        <p:strVal val="visible"/>
                                      </p:to>
                                    </p:set>
                                    <p:animEffect transition="in" filter="wipe(up)">
                                      <p:cBhvr>
                                        <p:cTn id="12" dur="500"/>
                                        <p:tgtEl>
                                          <p:spTgt spid="301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1060"/>
                                        </p:tgtEl>
                                        <p:attrNameLst>
                                          <p:attrName>style.visibility</p:attrName>
                                        </p:attrNameLst>
                                      </p:cBhvr>
                                      <p:to>
                                        <p:strVal val="visible"/>
                                      </p:to>
                                    </p:set>
                                    <p:animEffect transition="in" filter="wipe(left)">
                                      <p:cBhvr>
                                        <p:cTn id="17" dur="500"/>
                                        <p:tgtEl>
                                          <p:spTgt spid="3010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1069"/>
                                        </p:tgtEl>
                                        <p:attrNameLst>
                                          <p:attrName>style.visibility</p:attrName>
                                        </p:attrNameLst>
                                      </p:cBhvr>
                                      <p:to>
                                        <p:strVal val="visible"/>
                                      </p:to>
                                    </p:set>
                                    <p:animEffect transition="in" filter="wipe(up)">
                                      <p:cBhvr>
                                        <p:cTn id="22" dur="500"/>
                                        <p:tgtEl>
                                          <p:spTgt spid="3010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01070"/>
                                        </p:tgtEl>
                                        <p:attrNameLst>
                                          <p:attrName>style.visibility</p:attrName>
                                        </p:attrNameLst>
                                      </p:cBhvr>
                                      <p:to>
                                        <p:strVal val="visible"/>
                                      </p:to>
                                    </p:set>
                                    <p:animEffect transition="in" filter="wipe(left)">
                                      <p:cBhvr>
                                        <p:cTn id="27" dur="500"/>
                                        <p:tgtEl>
                                          <p:spTgt spid="3010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01097"/>
                                        </p:tgtEl>
                                        <p:attrNameLst>
                                          <p:attrName>style.visibility</p:attrName>
                                        </p:attrNameLst>
                                      </p:cBhvr>
                                      <p:to>
                                        <p:strVal val="visible"/>
                                      </p:to>
                                    </p:set>
                                    <p:animEffect transition="in" filter="wipe(left)">
                                      <p:cBhvr>
                                        <p:cTn id="32" dur="500"/>
                                        <p:tgtEl>
                                          <p:spTgt spid="3010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01121"/>
                                        </p:tgtEl>
                                        <p:attrNameLst>
                                          <p:attrName>style.visibility</p:attrName>
                                        </p:attrNameLst>
                                      </p:cBhvr>
                                      <p:to>
                                        <p:strVal val="visible"/>
                                      </p:to>
                                    </p:set>
                                    <p:animEffect transition="in" filter="wipe(left)">
                                      <p:cBhvr>
                                        <p:cTn id="37" dur="500"/>
                                        <p:tgtEl>
                                          <p:spTgt spid="30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autoUpdateAnimBg="0"/>
      <p:bldP spid="30106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1828800" y="152400"/>
            <a:ext cx="8610600" cy="503238"/>
          </a:xfrm>
        </p:spPr>
        <p:txBody>
          <a:bodyPr/>
          <a:lstStyle/>
          <a:p>
            <a:r>
              <a:rPr lang="zh-CN" altLang="en-US" sz="2800" dirty="0">
                <a:latin typeface="宋体" charset="-122"/>
              </a:rPr>
              <a:t>示例：为正规表达式</a:t>
            </a:r>
            <a:r>
              <a:rPr lang="en-US" altLang="zh-CN" sz="2800" dirty="0">
                <a:latin typeface="宋体" charset="-122"/>
              </a:rPr>
              <a:t>(</a:t>
            </a:r>
            <a:r>
              <a:rPr lang="en-US" altLang="zh-CN" sz="2800" dirty="0" err="1">
                <a:latin typeface="宋体" charset="-122"/>
              </a:rPr>
              <a:t>a|b</a:t>
            </a:r>
            <a:r>
              <a:rPr lang="en-US" altLang="zh-CN" sz="2800" dirty="0">
                <a:latin typeface="宋体" charset="-122"/>
              </a:rPr>
              <a:t>)</a:t>
            </a:r>
            <a:r>
              <a:rPr lang="en-US" altLang="zh-CN" sz="2800" baseline="30000" dirty="0">
                <a:latin typeface="宋体" charset="-122"/>
              </a:rPr>
              <a:t>*</a:t>
            </a:r>
            <a:r>
              <a:rPr lang="en-US" altLang="zh-CN" sz="2800" dirty="0" err="1">
                <a:latin typeface="宋体" charset="-122"/>
              </a:rPr>
              <a:t>abb</a:t>
            </a:r>
            <a:r>
              <a:rPr lang="zh-CN" altLang="en-US" sz="2800" dirty="0">
                <a:latin typeface="宋体" charset="-122"/>
              </a:rPr>
              <a:t>，构造等价的</a:t>
            </a:r>
            <a:r>
              <a:rPr lang="en-US" altLang="zh-CN" sz="2800" dirty="0">
                <a:latin typeface="宋体" charset="-122"/>
              </a:rPr>
              <a:t>NFA</a:t>
            </a:r>
            <a:r>
              <a:rPr lang="zh-CN" altLang="en-US" sz="2800" dirty="0">
                <a:latin typeface="宋体" charset="-122"/>
              </a:rPr>
              <a:t>。</a:t>
            </a:r>
          </a:p>
        </p:txBody>
      </p:sp>
      <p:sp>
        <p:nvSpPr>
          <p:cNvPr id="305155" name="Rectangle 3"/>
          <p:cNvSpPr>
            <a:spLocks noGrp="1" noChangeArrowheads="1"/>
          </p:cNvSpPr>
          <p:nvPr>
            <p:ph type="body" idx="1"/>
          </p:nvPr>
        </p:nvSpPr>
        <p:spPr>
          <a:xfrm>
            <a:off x="1905001" y="914400"/>
            <a:ext cx="8335963" cy="609600"/>
          </a:xfrm>
        </p:spPr>
        <p:txBody>
          <a:bodyPr/>
          <a:lstStyle/>
          <a:p>
            <a:r>
              <a:rPr lang="zh-CN" altLang="en-US"/>
              <a:t>构造过程：</a:t>
            </a:r>
          </a:p>
        </p:txBody>
      </p:sp>
      <p:grpSp>
        <p:nvGrpSpPr>
          <p:cNvPr id="305156" name="Group 4"/>
          <p:cNvGrpSpPr>
            <a:grpSpLocks/>
          </p:cNvGrpSpPr>
          <p:nvPr/>
        </p:nvGrpSpPr>
        <p:grpSpPr bwMode="auto">
          <a:xfrm>
            <a:off x="2209800" y="1684338"/>
            <a:ext cx="4000500" cy="768350"/>
            <a:chOff x="672" y="860"/>
            <a:chExt cx="2520" cy="484"/>
          </a:xfrm>
        </p:grpSpPr>
        <p:grpSp>
          <p:nvGrpSpPr>
            <p:cNvPr id="305157" name="Group 5"/>
            <p:cNvGrpSpPr>
              <a:grpSpLocks/>
            </p:cNvGrpSpPr>
            <p:nvPr/>
          </p:nvGrpSpPr>
          <p:grpSpPr bwMode="auto">
            <a:xfrm>
              <a:off x="1257" y="860"/>
              <a:ext cx="1935" cy="436"/>
              <a:chOff x="3491" y="4685"/>
              <a:chExt cx="2760" cy="580"/>
            </a:xfrm>
          </p:grpSpPr>
          <p:grpSp>
            <p:nvGrpSpPr>
              <p:cNvPr id="305158" name="Group 6"/>
              <p:cNvGrpSpPr>
                <a:grpSpLocks/>
              </p:cNvGrpSpPr>
              <p:nvPr/>
            </p:nvGrpSpPr>
            <p:grpSpPr bwMode="auto">
              <a:xfrm>
                <a:off x="3491" y="4865"/>
                <a:ext cx="420" cy="400"/>
                <a:chOff x="3491" y="4865"/>
                <a:chExt cx="420" cy="400"/>
              </a:xfrm>
            </p:grpSpPr>
            <p:sp>
              <p:nvSpPr>
                <p:cNvPr id="305159" name="Oval 7"/>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60" name="Text Box 8"/>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0</a:t>
                  </a:r>
                </a:p>
              </p:txBody>
            </p:sp>
          </p:grpSp>
          <p:grpSp>
            <p:nvGrpSpPr>
              <p:cNvPr id="305161" name="Group 9"/>
              <p:cNvGrpSpPr>
                <a:grpSpLocks/>
              </p:cNvGrpSpPr>
              <p:nvPr/>
            </p:nvGrpSpPr>
            <p:grpSpPr bwMode="auto">
              <a:xfrm>
                <a:off x="5831" y="4865"/>
                <a:ext cx="420" cy="400"/>
                <a:chOff x="3491" y="4865"/>
                <a:chExt cx="420" cy="400"/>
              </a:xfrm>
            </p:grpSpPr>
            <p:sp>
              <p:nvSpPr>
                <p:cNvPr id="305162" name="Oval 10"/>
                <p:cNvSpPr>
                  <a:spLocks noChangeArrowheads="1"/>
                </p:cNvSpPr>
                <p:nvPr/>
              </p:nvSpPr>
              <p:spPr bwMode="auto">
                <a:xfrm>
                  <a:off x="3511" y="4905"/>
                  <a:ext cx="340" cy="340"/>
                </a:xfrm>
                <a:prstGeom prst="ellipse">
                  <a:avLst/>
                </a:prstGeom>
                <a:noFill/>
                <a:ln w="38100" cmpd="dbl">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63" name="Text Box 11"/>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f</a:t>
                  </a:r>
                </a:p>
              </p:txBody>
            </p:sp>
          </p:grpSp>
          <p:sp>
            <p:nvSpPr>
              <p:cNvPr id="305164" name="Line 12"/>
              <p:cNvSpPr>
                <a:spLocks noChangeShapeType="1"/>
              </p:cNvSpPr>
              <p:nvPr/>
            </p:nvSpPr>
            <p:spPr bwMode="auto">
              <a:xfrm>
                <a:off x="3871" y="5105"/>
                <a:ext cx="19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65" name="Text Box 13"/>
              <p:cNvSpPr txBox="1">
                <a:spLocks noChangeArrowheads="1"/>
              </p:cNvSpPr>
              <p:nvPr/>
            </p:nvSpPr>
            <p:spPr bwMode="auto">
              <a:xfrm>
                <a:off x="4111" y="4685"/>
                <a:ext cx="14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(a|b)</a:t>
                </a:r>
                <a:r>
                  <a:rPr lang="en-US" altLang="zh-CN" b="1" baseline="30000"/>
                  <a:t>*</a:t>
                </a:r>
                <a:r>
                  <a:rPr lang="en-US" altLang="zh-CN" b="1"/>
                  <a:t>abb</a:t>
                </a:r>
              </a:p>
            </p:txBody>
          </p:sp>
        </p:grpSp>
        <p:sp>
          <p:nvSpPr>
            <p:cNvPr id="305166" name="Text Box 14"/>
            <p:cNvSpPr txBox="1">
              <a:spLocks noChangeArrowheads="1"/>
            </p:cNvSpPr>
            <p:nvPr/>
          </p:nvSpPr>
          <p:spPr bwMode="auto">
            <a:xfrm>
              <a:off x="672" y="1013"/>
              <a:ext cx="547"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(a)</a:t>
              </a:r>
            </a:p>
          </p:txBody>
        </p:sp>
      </p:grpSp>
      <p:grpSp>
        <p:nvGrpSpPr>
          <p:cNvPr id="305167" name="Group 15"/>
          <p:cNvGrpSpPr>
            <a:grpSpLocks/>
          </p:cNvGrpSpPr>
          <p:nvPr/>
        </p:nvGrpSpPr>
        <p:grpSpPr bwMode="auto">
          <a:xfrm>
            <a:off x="2209800" y="2817814"/>
            <a:ext cx="6502400" cy="701675"/>
            <a:chOff x="672" y="1574"/>
            <a:chExt cx="4096" cy="442"/>
          </a:xfrm>
        </p:grpSpPr>
        <p:grpSp>
          <p:nvGrpSpPr>
            <p:cNvPr id="305168" name="Group 16"/>
            <p:cNvGrpSpPr>
              <a:grpSpLocks/>
            </p:cNvGrpSpPr>
            <p:nvPr/>
          </p:nvGrpSpPr>
          <p:grpSpPr bwMode="auto">
            <a:xfrm>
              <a:off x="1248" y="1574"/>
              <a:ext cx="3520" cy="436"/>
              <a:chOff x="3511" y="5485"/>
              <a:chExt cx="5020" cy="580"/>
            </a:xfrm>
          </p:grpSpPr>
          <p:grpSp>
            <p:nvGrpSpPr>
              <p:cNvPr id="305169" name="Group 17"/>
              <p:cNvGrpSpPr>
                <a:grpSpLocks/>
              </p:cNvGrpSpPr>
              <p:nvPr/>
            </p:nvGrpSpPr>
            <p:grpSpPr bwMode="auto">
              <a:xfrm>
                <a:off x="3511" y="5645"/>
                <a:ext cx="420" cy="400"/>
                <a:chOff x="3491" y="4865"/>
                <a:chExt cx="420" cy="400"/>
              </a:xfrm>
            </p:grpSpPr>
            <p:sp>
              <p:nvSpPr>
                <p:cNvPr id="305170" name="Oval 18"/>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71" name="Text Box 19"/>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0</a:t>
                  </a:r>
                </a:p>
              </p:txBody>
            </p:sp>
          </p:grpSp>
          <p:grpSp>
            <p:nvGrpSpPr>
              <p:cNvPr id="305172" name="Group 20"/>
              <p:cNvGrpSpPr>
                <a:grpSpLocks/>
              </p:cNvGrpSpPr>
              <p:nvPr/>
            </p:nvGrpSpPr>
            <p:grpSpPr bwMode="auto">
              <a:xfrm>
                <a:off x="8111" y="5645"/>
                <a:ext cx="420" cy="400"/>
                <a:chOff x="3491" y="4865"/>
                <a:chExt cx="420" cy="400"/>
              </a:xfrm>
            </p:grpSpPr>
            <p:sp>
              <p:nvSpPr>
                <p:cNvPr id="305173" name="Oval 21"/>
                <p:cNvSpPr>
                  <a:spLocks noChangeArrowheads="1"/>
                </p:cNvSpPr>
                <p:nvPr/>
              </p:nvSpPr>
              <p:spPr bwMode="auto">
                <a:xfrm>
                  <a:off x="3511" y="4905"/>
                  <a:ext cx="340" cy="340"/>
                </a:xfrm>
                <a:prstGeom prst="ellipse">
                  <a:avLst/>
                </a:prstGeom>
                <a:noFill/>
                <a:ln w="38100" cmpd="dbl">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74" name="Text Box 22"/>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f</a:t>
                  </a:r>
                </a:p>
              </p:txBody>
            </p:sp>
          </p:grpSp>
          <p:sp>
            <p:nvSpPr>
              <p:cNvPr id="305175" name="Line 23"/>
              <p:cNvSpPr>
                <a:spLocks noChangeShapeType="1"/>
              </p:cNvSpPr>
              <p:nvPr/>
            </p:nvSpPr>
            <p:spPr bwMode="auto">
              <a:xfrm flipV="1">
                <a:off x="3891" y="5885"/>
                <a:ext cx="102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76" name="Text Box 24"/>
              <p:cNvSpPr txBox="1">
                <a:spLocks noChangeArrowheads="1"/>
              </p:cNvSpPr>
              <p:nvPr/>
            </p:nvSpPr>
            <p:spPr bwMode="auto">
              <a:xfrm>
                <a:off x="3871" y="5485"/>
                <a:ext cx="96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  (a|b)</a:t>
                </a:r>
                <a:r>
                  <a:rPr lang="en-US" altLang="zh-CN" b="1" baseline="30000"/>
                  <a:t>*</a:t>
                </a:r>
                <a:endParaRPr lang="en-US" altLang="zh-CN" b="1"/>
              </a:p>
            </p:txBody>
          </p:sp>
          <p:grpSp>
            <p:nvGrpSpPr>
              <p:cNvPr id="305177" name="Group 25"/>
              <p:cNvGrpSpPr>
                <a:grpSpLocks/>
              </p:cNvGrpSpPr>
              <p:nvPr/>
            </p:nvGrpSpPr>
            <p:grpSpPr bwMode="auto">
              <a:xfrm>
                <a:off x="7091" y="5665"/>
                <a:ext cx="420" cy="400"/>
                <a:chOff x="3491" y="4865"/>
                <a:chExt cx="420" cy="400"/>
              </a:xfrm>
            </p:grpSpPr>
            <p:sp>
              <p:nvSpPr>
                <p:cNvPr id="305178" name="Oval 26"/>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79" name="Text Box 27"/>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3</a:t>
                  </a:r>
                </a:p>
              </p:txBody>
            </p:sp>
          </p:grpSp>
          <p:grpSp>
            <p:nvGrpSpPr>
              <p:cNvPr id="305180" name="Group 28"/>
              <p:cNvGrpSpPr>
                <a:grpSpLocks/>
              </p:cNvGrpSpPr>
              <p:nvPr/>
            </p:nvGrpSpPr>
            <p:grpSpPr bwMode="auto">
              <a:xfrm>
                <a:off x="4891" y="5665"/>
                <a:ext cx="420" cy="400"/>
                <a:chOff x="3491" y="4865"/>
                <a:chExt cx="420" cy="400"/>
              </a:xfrm>
            </p:grpSpPr>
            <p:sp>
              <p:nvSpPr>
                <p:cNvPr id="305181" name="Oval 29"/>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82" name="Text Box 30"/>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1</a:t>
                  </a:r>
                </a:p>
              </p:txBody>
            </p:sp>
          </p:grpSp>
          <p:grpSp>
            <p:nvGrpSpPr>
              <p:cNvPr id="305183" name="Group 31"/>
              <p:cNvGrpSpPr>
                <a:grpSpLocks/>
              </p:cNvGrpSpPr>
              <p:nvPr/>
            </p:nvGrpSpPr>
            <p:grpSpPr bwMode="auto">
              <a:xfrm>
                <a:off x="6031" y="5665"/>
                <a:ext cx="420" cy="400"/>
                <a:chOff x="3491" y="4865"/>
                <a:chExt cx="420" cy="400"/>
              </a:xfrm>
            </p:grpSpPr>
            <p:sp>
              <p:nvSpPr>
                <p:cNvPr id="305184" name="Oval 32"/>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85" name="Text Box 33"/>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2</a:t>
                  </a:r>
                </a:p>
              </p:txBody>
            </p:sp>
          </p:grpSp>
          <p:sp>
            <p:nvSpPr>
              <p:cNvPr id="305186" name="Line 34"/>
              <p:cNvSpPr>
                <a:spLocks noChangeShapeType="1"/>
              </p:cNvSpPr>
              <p:nvPr/>
            </p:nvSpPr>
            <p:spPr bwMode="auto">
              <a:xfrm flipV="1">
                <a:off x="5271" y="5885"/>
                <a:ext cx="78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87" name="Line 35"/>
              <p:cNvSpPr>
                <a:spLocks noChangeShapeType="1"/>
              </p:cNvSpPr>
              <p:nvPr/>
            </p:nvSpPr>
            <p:spPr bwMode="auto">
              <a:xfrm flipV="1">
                <a:off x="6411" y="5885"/>
                <a:ext cx="70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88" name="Line 36"/>
              <p:cNvSpPr>
                <a:spLocks noChangeShapeType="1"/>
              </p:cNvSpPr>
              <p:nvPr/>
            </p:nvSpPr>
            <p:spPr bwMode="auto">
              <a:xfrm flipV="1">
                <a:off x="7471" y="5885"/>
                <a:ext cx="6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89" name="Text Box 37"/>
              <p:cNvSpPr txBox="1">
                <a:spLocks noChangeArrowheads="1"/>
              </p:cNvSpPr>
              <p:nvPr/>
            </p:nvSpPr>
            <p:spPr bwMode="auto">
              <a:xfrm>
                <a:off x="5371" y="5505"/>
                <a:ext cx="4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a</a:t>
                </a:r>
              </a:p>
            </p:txBody>
          </p:sp>
          <p:sp>
            <p:nvSpPr>
              <p:cNvPr id="305190" name="Text Box 38"/>
              <p:cNvSpPr txBox="1">
                <a:spLocks noChangeArrowheads="1"/>
              </p:cNvSpPr>
              <p:nvPr/>
            </p:nvSpPr>
            <p:spPr bwMode="auto">
              <a:xfrm>
                <a:off x="6471" y="5505"/>
                <a:ext cx="4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b</a:t>
                </a:r>
              </a:p>
            </p:txBody>
          </p:sp>
          <p:sp>
            <p:nvSpPr>
              <p:cNvPr id="305191" name="Text Box 39"/>
              <p:cNvSpPr txBox="1">
                <a:spLocks noChangeArrowheads="1"/>
              </p:cNvSpPr>
              <p:nvPr/>
            </p:nvSpPr>
            <p:spPr bwMode="auto">
              <a:xfrm>
                <a:off x="7551" y="5525"/>
                <a:ext cx="4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b</a:t>
                </a:r>
              </a:p>
            </p:txBody>
          </p:sp>
        </p:grpSp>
        <p:sp>
          <p:nvSpPr>
            <p:cNvPr id="305192" name="Text Box 40"/>
            <p:cNvSpPr txBox="1">
              <a:spLocks noChangeArrowheads="1"/>
            </p:cNvSpPr>
            <p:nvPr/>
          </p:nvSpPr>
          <p:spPr bwMode="auto">
            <a:xfrm>
              <a:off x="672" y="1685"/>
              <a:ext cx="547"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(b)</a:t>
              </a:r>
            </a:p>
          </p:txBody>
        </p:sp>
      </p:grpSp>
      <p:grpSp>
        <p:nvGrpSpPr>
          <p:cNvPr id="305193" name="Group 41"/>
          <p:cNvGrpSpPr>
            <a:grpSpLocks/>
          </p:cNvGrpSpPr>
          <p:nvPr/>
        </p:nvGrpSpPr>
        <p:grpSpPr bwMode="auto">
          <a:xfrm>
            <a:off x="2209800" y="3722688"/>
            <a:ext cx="7696200" cy="1320800"/>
            <a:chOff x="672" y="2000"/>
            <a:chExt cx="4848" cy="832"/>
          </a:xfrm>
        </p:grpSpPr>
        <p:grpSp>
          <p:nvGrpSpPr>
            <p:cNvPr id="305194" name="Group 42"/>
            <p:cNvGrpSpPr>
              <a:grpSpLocks/>
            </p:cNvGrpSpPr>
            <p:nvPr/>
          </p:nvGrpSpPr>
          <p:grpSpPr bwMode="auto">
            <a:xfrm>
              <a:off x="1271" y="2000"/>
              <a:ext cx="4249" cy="797"/>
              <a:chOff x="3531" y="5965"/>
              <a:chExt cx="6060" cy="1060"/>
            </a:xfrm>
          </p:grpSpPr>
          <p:grpSp>
            <p:nvGrpSpPr>
              <p:cNvPr id="305195" name="Group 43"/>
              <p:cNvGrpSpPr>
                <a:grpSpLocks/>
              </p:cNvGrpSpPr>
              <p:nvPr/>
            </p:nvGrpSpPr>
            <p:grpSpPr bwMode="auto">
              <a:xfrm>
                <a:off x="3531" y="6625"/>
                <a:ext cx="420" cy="400"/>
                <a:chOff x="3491" y="4865"/>
                <a:chExt cx="420" cy="400"/>
              </a:xfrm>
            </p:grpSpPr>
            <p:sp>
              <p:nvSpPr>
                <p:cNvPr id="305196" name="Oval 44"/>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197" name="Text Box 45"/>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0</a:t>
                  </a:r>
                </a:p>
              </p:txBody>
            </p:sp>
          </p:grpSp>
          <p:grpSp>
            <p:nvGrpSpPr>
              <p:cNvPr id="305198" name="Group 46"/>
              <p:cNvGrpSpPr>
                <a:grpSpLocks/>
              </p:cNvGrpSpPr>
              <p:nvPr/>
            </p:nvGrpSpPr>
            <p:grpSpPr bwMode="auto">
              <a:xfrm>
                <a:off x="9171" y="6585"/>
                <a:ext cx="420" cy="400"/>
                <a:chOff x="3491" y="4865"/>
                <a:chExt cx="420" cy="400"/>
              </a:xfrm>
            </p:grpSpPr>
            <p:sp>
              <p:nvSpPr>
                <p:cNvPr id="305199" name="Oval 47"/>
                <p:cNvSpPr>
                  <a:spLocks noChangeArrowheads="1"/>
                </p:cNvSpPr>
                <p:nvPr/>
              </p:nvSpPr>
              <p:spPr bwMode="auto">
                <a:xfrm>
                  <a:off x="3511" y="4905"/>
                  <a:ext cx="340" cy="340"/>
                </a:xfrm>
                <a:prstGeom prst="ellipse">
                  <a:avLst/>
                </a:prstGeom>
                <a:noFill/>
                <a:ln w="38100" cmpd="dbl">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00" name="Text Box 48"/>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f</a:t>
                  </a:r>
                </a:p>
              </p:txBody>
            </p:sp>
          </p:grpSp>
          <p:sp>
            <p:nvSpPr>
              <p:cNvPr id="305201" name="Line 49"/>
              <p:cNvSpPr>
                <a:spLocks noChangeShapeType="1"/>
              </p:cNvSpPr>
              <p:nvPr/>
            </p:nvSpPr>
            <p:spPr bwMode="auto">
              <a:xfrm flipV="1">
                <a:off x="5091" y="6825"/>
                <a:ext cx="88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02" name="Text Box 50"/>
              <p:cNvSpPr txBox="1">
                <a:spLocks noChangeArrowheads="1"/>
              </p:cNvSpPr>
              <p:nvPr/>
            </p:nvSpPr>
            <p:spPr bwMode="auto">
              <a:xfrm>
                <a:off x="4631" y="5965"/>
                <a:ext cx="78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a|b</a:t>
                </a:r>
              </a:p>
            </p:txBody>
          </p:sp>
          <p:grpSp>
            <p:nvGrpSpPr>
              <p:cNvPr id="305203" name="Group 51"/>
              <p:cNvGrpSpPr>
                <a:grpSpLocks/>
              </p:cNvGrpSpPr>
              <p:nvPr/>
            </p:nvGrpSpPr>
            <p:grpSpPr bwMode="auto">
              <a:xfrm>
                <a:off x="8151" y="6605"/>
                <a:ext cx="420" cy="400"/>
                <a:chOff x="3491" y="4865"/>
                <a:chExt cx="420" cy="400"/>
              </a:xfrm>
            </p:grpSpPr>
            <p:sp>
              <p:nvSpPr>
                <p:cNvPr id="305204" name="Oval 52"/>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05" name="Text Box 53"/>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3</a:t>
                  </a:r>
                </a:p>
              </p:txBody>
            </p:sp>
          </p:grpSp>
          <p:grpSp>
            <p:nvGrpSpPr>
              <p:cNvPr id="305206" name="Group 54"/>
              <p:cNvGrpSpPr>
                <a:grpSpLocks/>
              </p:cNvGrpSpPr>
              <p:nvPr/>
            </p:nvGrpSpPr>
            <p:grpSpPr bwMode="auto">
              <a:xfrm>
                <a:off x="5951" y="6605"/>
                <a:ext cx="420" cy="400"/>
                <a:chOff x="3491" y="4865"/>
                <a:chExt cx="420" cy="400"/>
              </a:xfrm>
            </p:grpSpPr>
            <p:sp>
              <p:nvSpPr>
                <p:cNvPr id="305207" name="Oval 55"/>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08" name="Text Box 56"/>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1</a:t>
                  </a:r>
                </a:p>
              </p:txBody>
            </p:sp>
          </p:grpSp>
          <p:grpSp>
            <p:nvGrpSpPr>
              <p:cNvPr id="305209" name="Group 57"/>
              <p:cNvGrpSpPr>
                <a:grpSpLocks/>
              </p:cNvGrpSpPr>
              <p:nvPr/>
            </p:nvGrpSpPr>
            <p:grpSpPr bwMode="auto">
              <a:xfrm>
                <a:off x="7091" y="6605"/>
                <a:ext cx="420" cy="400"/>
                <a:chOff x="3491" y="4865"/>
                <a:chExt cx="420" cy="400"/>
              </a:xfrm>
            </p:grpSpPr>
            <p:sp>
              <p:nvSpPr>
                <p:cNvPr id="305210" name="Oval 58"/>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11" name="Text Box 59"/>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2</a:t>
                  </a:r>
                </a:p>
              </p:txBody>
            </p:sp>
          </p:grpSp>
          <p:sp>
            <p:nvSpPr>
              <p:cNvPr id="305212" name="Line 60"/>
              <p:cNvSpPr>
                <a:spLocks noChangeShapeType="1"/>
              </p:cNvSpPr>
              <p:nvPr/>
            </p:nvSpPr>
            <p:spPr bwMode="auto">
              <a:xfrm flipV="1">
                <a:off x="6331" y="6825"/>
                <a:ext cx="78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13" name="Line 61"/>
              <p:cNvSpPr>
                <a:spLocks noChangeShapeType="1"/>
              </p:cNvSpPr>
              <p:nvPr/>
            </p:nvSpPr>
            <p:spPr bwMode="auto">
              <a:xfrm flipV="1">
                <a:off x="7471" y="6825"/>
                <a:ext cx="70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14" name="Line 62"/>
              <p:cNvSpPr>
                <a:spLocks noChangeShapeType="1"/>
              </p:cNvSpPr>
              <p:nvPr/>
            </p:nvSpPr>
            <p:spPr bwMode="auto">
              <a:xfrm flipV="1">
                <a:off x="8531" y="6825"/>
                <a:ext cx="6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15" name="Text Box 63"/>
              <p:cNvSpPr txBox="1">
                <a:spLocks noChangeArrowheads="1"/>
              </p:cNvSpPr>
              <p:nvPr/>
            </p:nvSpPr>
            <p:spPr bwMode="auto">
              <a:xfrm>
                <a:off x="6431" y="6445"/>
                <a:ext cx="4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a</a:t>
                </a:r>
              </a:p>
            </p:txBody>
          </p:sp>
          <p:sp>
            <p:nvSpPr>
              <p:cNvPr id="305216" name="Text Box 64"/>
              <p:cNvSpPr txBox="1">
                <a:spLocks noChangeArrowheads="1"/>
              </p:cNvSpPr>
              <p:nvPr/>
            </p:nvSpPr>
            <p:spPr bwMode="auto">
              <a:xfrm>
                <a:off x="7531" y="6445"/>
                <a:ext cx="4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b</a:t>
                </a:r>
              </a:p>
            </p:txBody>
          </p:sp>
          <p:sp>
            <p:nvSpPr>
              <p:cNvPr id="305217" name="Text Box 65"/>
              <p:cNvSpPr txBox="1">
                <a:spLocks noChangeArrowheads="1"/>
              </p:cNvSpPr>
              <p:nvPr/>
            </p:nvSpPr>
            <p:spPr bwMode="auto">
              <a:xfrm>
                <a:off x="8611" y="6465"/>
                <a:ext cx="4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b</a:t>
                </a:r>
              </a:p>
            </p:txBody>
          </p:sp>
          <p:grpSp>
            <p:nvGrpSpPr>
              <p:cNvPr id="305218" name="Group 66"/>
              <p:cNvGrpSpPr>
                <a:grpSpLocks/>
              </p:cNvGrpSpPr>
              <p:nvPr/>
            </p:nvGrpSpPr>
            <p:grpSpPr bwMode="auto">
              <a:xfrm>
                <a:off x="4731" y="6625"/>
                <a:ext cx="420" cy="400"/>
                <a:chOff x="3491" y="4865"/>
                <a:chExt cx="420" cy="400"/>
              </a:xfrm>
            </p:grpSpPr>
            <p:sp>
              <p:nvSpPr>
                <p:cNvPr id="305219" name="Oval 67"/>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20" name="Text Box 68"/>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4</a:t>
                  </a:r>
                </a:p>
              </p:txBody>
            </p:sp>
          </p:grpSp>
          <p:sp>
            <p:nvSpPr>
              <p:cNvPr id="305221" name="Line 69"/>
              <p:cNvSpPr>
                <a:spLocks noChangeShapeType="1"/>
              </p:cNvSpPr>
              <p:nvPr/>
            </p:nvSpPr>
            <p:spPr bwMode="auto">
              <a:xfrm flipV="1">
                <a:off x="3891" y="6825"/>
                <a:ext cx="88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22" name="Text Box 70"/>
              <p:cNvSpPr txBox="1">
                <a:spLocks noChangeArrowheads="1"/>
              </p:cNvSpPr>
              <p:nvPr/>
            </p:nvSpPr>
            <p:spPr bwMode="auto">
              <a:xfrm>
                <a:off x="4011" y="6445"/>
                <a:ext cx="4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sym typeface="Symbol" pitchFamily="18" charset="2"/>
                  </a:rPr>
                  <a:t> </a:t>
                </a:r>
                <a:endParaRPr lang="en-US" altLang="zh-CN" b="1"/>
              </a:p>
            </p:txBody>
          </p:sp>
          <p:sp>
            <p:nvSpPr>
              <p:cNvPr id="305223" name="Text Box 71"/>
              <p:cNvSpPr txBox="1">
                <a:spLocks noChangeArrowheads="1"/>
              </p:cNvSpPr>
              <p:nvPr/>
            </p:nvSpPr>
            <p:spPr bwMode="auto">
              <a:xfrm>
                <a:off x="5271" y="6445"/>
                <a:ext cx="4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sym typeface="Symbol" pitchFamily="18" charset="2"/>
                  </a:rPr>
                  <a:t> </a:t>
                </a:r>
                <a:endParaRPr lang="en-US" altLang="zh-CN" b="1"/>
              </a:p>
            </p:txBody>
          </p:sp>
          <p:sp>
            <p:nvSpPr>
              <p:cNvPr id="305224" name="Arc 72"/>
              <p:cNvSpPr>
                <a:spLocks/>
              </p:cNvSpPr>
              <p:nvPr/>
            </p:nvSpPr>
            <p:spPr bwMode="auto">
              <a:xfrm>
                <a:off x="4731" y="6345"/>
                <a:ext cx="381" cy="346"/>
              </a:xfrm>
              <a:custGeom>
                <a:avLst/>
                <a:gdLst>
                  <a:gd name="G0" fmla="+- 21600 0 0"/>
                  <a:gd name="G1" fmla="+- 21600 0 0"/>
                  <a:gd name="G2" fmla="+- 21600 0 0"/>
                  <a:gd name="T0" fmla="*/ 7636 w 43200"/>
                  <a:gd name="T1" fmla="*/ 38080 h 39991"/>
                  <a:gd name="T2" fmla="*/ 32929 w 43200"/>
                  <a:gd name="T3" fmla="*/ 39991 h 39991"/>
                  <a:gd name="T4" fmla="*/ 21600 w 43200"/>
                  <a:gd name="T5" fmla="*/ 21600 h 39991"/>
                </a:gdLst>
                <a:ahLst/>
                <a:cxnLst>
                  <a:cxn ang="0">
                    <a:pos x="T0" y="T1"/>
                  </a:cxn>
                  <a:cxn ang="0">
                    <a:pos x="T2" y="T3"/>
                  </a:cxn>
                  <a:cxn ang="0">
                    <a:pos x="T4" y="T5"/>
                  </a:cxn>
                </a:cxnLst>
                <a:rect l="0" t="0" r="r" b="b"/>
                <a:pathLst>
                  <a:path w="43200" h="39991" fill="none" extrusionOk="0">
                    <a:moveTo>
                      <a:pt x="7636" y="38079"/>
                    </a:moveTo>
                    <a:cubicBezTo>
                      <a:pt x="2792" y="33975"/>
                      <a:pt x="0" y="27948"/>
                      <a:pt x="0" y="21600"/>
                    </a:cubicBezTo>
                    <a:cubicBezTo>
                      <a:pt x="0" y="9670"/>
                      <a:pt x="9670" y="0"/>
                      <a:pt x="21600" y="0"/>
                    </a:cubicBezTo>
                    <a:cubicBezTo>
                      <a:pt x="33529" y="0"/>
                      <a:pt x="43200" y="9670"/>
                      <a:pt x="43200" y="21600"/>
                    </a:cubicBezTo>
                    <a:cubicBezTo>
                      <a:pt x="43200" y="29097"/>
                      <a:pt x="39312" y="36058"/>
                      <a:pt x="32928" y="39990"/>
                    </a:cubicBezTo>
                  </a:path>
                  <a:path w="43200" h="39991" stroke="0" extrusionOk="0">
                    <a:moveTo>
                      <a:pt x="7636" y="38079"/>
                    </a:moveTo>
                    <a:cubicBezTo>
                      <a:pt x="2792" y="33975"/>
                      <a:pt x="0" y="27948"/>
                      <a:pt x="0" y="21600"/>
                    </a:cubicBezTo>
                    <a:cubicBezTo>
                      <a:pt x="0" y="9670"/>
                      <a:pt x="9670" y="0"/>
                      <a:pt x="21600" y="0"/>
                    </a:cubicBezTo>
                    <a:cubicBezTo>
                      <a:pt x="33529" y="0"/>
                      <a:pt x="43200" y="9670"/>
                      <a:pt x="43200" y="21600"/>
                    </a:cubicBezTo>
                    <a:cubicBezTo>
                      <a:pt x="43200" y="29097"/>
                      <a:pt x="39312" y="36058"/>
                      <a:pt x="32928" y="39990"/>
                    </a:cubicBezTo>
                    <a:lnTo>
                      <a:pt x="21600" y="21600"/>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05225" name="Text Box 73"/>
            <p:cNvSpPr txBox="1">
              <a:spLocks noChangeArrowheads="1"/>
            </p:cNvSpPr>
            <p:nvPr/>
          </p:nvSpPr>
          <p:spPr bwMode="auto">
            <a:xfrm>
              <a:off x="672" y="2502"/>
              <a:ext cx="547"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(c)</a:t>
              </a:r>
            </a:p>
          </p:txBody>
        </p:sp>
      </p:grpSp>
      <p:grpSp>
        <p:nvGrpSpPr>
          <p:cNvPr id="305226" name="Group 74"/>
          <p:cNvGrpSpPr>
            <a:grpSpLocks/>
          </p:cNvGrpSpPr>
          <p:nvPr/>
        </p:nvGrpSpPr>
        <p:grpSpPr bwMode="auto">
          <a:xfrm>
            <a:off x="2209801" y="5348288"/>
            <a:ext cx="7673975" cy="1357312"/>
            <a:chOff x="672" y="2956"/>
            <a:chExt cx="4834" cy="855"/>
          </a:xfrm>
        </p:grpSpPr>
        <p:grpSp>
          <p:nvGrpSpPr>
            <p:cNvPr id="305227" name="Group 75"/>
            <p:cNvGrpSpPr>
              <a:grpSpLocks/>
            </p:cNvGrpSpPr>
            <p:nvPr/>
          </p:nvGrpSpPr>
          <p:grpSpPr bwMode="auto">
            <a:xfrm>
              <a:off x="1257" y="2956"/>
              <a:ext cx="4249" cy="855"/>
              <a:chOff x="3531" y="12565"/>
              <a:chExt cx="6060" cy="1076"/>
            </a:xfrm>
          </p:grpSpPr>
          <p:grpSp>
            <p:nvGrpSpPr>
              <p:cNvPr id="305228" name="Group 76"/>
              <p:cNvGrpSpPr>
                <a:grpSpLocks/>
              </p:cNvGrpSpPr>
              <p:nvPr/>
            </p:nvGrpSpPr>
            <p:grpSpPr bwMode="auto">
              <a:xfrm>
                <a:off x="3531" y="12924"/>
                <a:ext cx="420" cy="378"/>
                <a:chOff x="3491" y="4865"/>
                <a:chExt cx="420" cy="400"/>
              </a:xfrm>
            </p:grpSpPr>
            <p:sp>
              <p:nvSpPr>
                <p:cNvPr id="305229" name="Oval 77"/>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30" name="Text Box 78"/>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0</a:t>
                  </a:r>
                </a:p>
              </p:txBody>
            </p:sp>
          </p:grpSp>
          <p:grpSp>
            <p:nvGrpSpPr>
              <p:cNvPr id="305231" name="Group 79"/>
              <p:cNvGrpSpPr>
                <a:grpSpLocks/>
              </p:cNvGrpSpPr>
              <p:nvPr/>
            </p:nvGrpSpPr>
            <p:grpSpPr bwMode="auto">
              <a:xfrm>
                <a:off x="9171" y="12886"/>
                <a:ext cx="420" cy="378"/>
                <a:chOff x="3491" y="4865"/>
                <a:chExt cx="420" cy="400"/>
              </a:xfrm>
            </p:grpSpPr>
            <p:sp>
              <p:nvSpPr>
                <p:cNvPr id="305232" name="Oval 80"/>
                <p:cNvSpPr>
                  <a:spLocks noChangeArrowheads="1"/>
                </p:cNvSpPr>
                <p:nvPr/>
              </p:nvSpPr>
              <p:spPr bwMode="auto">
                <a:xfrm>
                  <a:off x="3511" y="4905"/>
                  <a:ext cx="340" cy="340"/>
                </a:xfrm>
                <a:prstGeom prst="ellipse">
                  <a:avLst/>
                </a:prstGeom>
                <a:noFill/>
                <a:ln w="38100" cmpd="dbl">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33" name="Text Box 81"/>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f</a:t>
                  </a:r>
                </a:p>
              </p:txBody>
            </p:sp>
          </p:grpSp>
          <p:sp>
            <p:nvSpPr>
              <p:cNvPr id="305234" name="Line 82"/>
              <p:cNvSpPr>
                <a:spLocks noChangeShapeType="1"/>
              </p:cNvSpPr>
              <p:nvPr/>
            </p:nvSpPr>
            <p:spPr bwMode="auto">
              <a:xfrm flipV="1">
                <a:off x="5091" y="13113"/>
                <a:ext cx="88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35" name="Text Box 83"/>
              <p:cNvSpPr txBox="1">
                <a:spLocks noChangeArrowheads="1"/>
              </p:cNvSpPr>
              <p:nvPr/>
            </p:nvSpPr>
            <p:spPr bwMode="auto">
              <a:xfrm>
                <a:off x="5051" y="12565"/>
                <a:ext cx="560"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a</a:t>
                </a:r>
              </a:p>
            </p:txBody>
          </p:sp>
          <p:grpSp>
            <p:nvGrpSpPr>
              <p:cNvPr id="305236" name="Group 84"/>
              <p:cNvGrpSpPr>
                <a:grpSpLocks/>
              </p:cNvGrpSpPr>
              <p:nvPr/>
            </p:nvGrpSpPr>
            <p:grpSpPr bwMode="auto">
              <a:xfrm>
                <a:off x="8151" y="12905"/>
                <a:ext cx="420" cy="378"/>
                <a:chOff x="3491" y="4865"/>
                <a:chExt cx="420" cy="400"/>
              </a:xfrm>
            </p:grpSpPr>
            <p:sp>
              <p:nvSpPr>
                <p:cNvPr id="305237" name="Oval 85"/>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38" name="Text Box 86"/>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3</a:t>
                  </a:r>
                </a:p>
              </p:txBody>
            </p:sp>
          </p:grpSp>
          <p:grpSp>
            <p:nvGrpSpPr>
              <p:cNvPr id="305239" name="Group 87"/>
              <p:cNvGrpSpPr>
                <a:grpSpLocks/>
              </p:cNvGrpSpPr>
              <p:nvPr/>
            </p:nvGrpSpPr>
            <p:grpSpPr bwMode="auto">
              <a:xfrm>
                <a:off x="5951" y="12905"/>
                <a:ext cx="420" cy="378"/>
                <a:chOff x="3491" y="4865"/>
                <a:chExt cx="420" cy="400"/>
              </a:xfrm>
            </p:grpSpPr>
            <p:sp>
              <p:nvSpPr>
                <p:cNvPr id="305240" name="Oval 88"/>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41" name="Text Box 89"/>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1</a:t>
                  </a:r>
                </a:p>
              </p:txBody>
            </p:sp>
          </p:grpSp>
          <p:grpSp>
            <p:nvGrpSpPr>
              <p:cNvPr id="305242" name="Group 90"/>
              <p:cNvGrpSpPr>
                <a:grpSpLocks/>
              </p:cNvGrpSpPr>
              <p:nvPr/>
            </p:nvGrpSpPr>
            <p:grpSpPr bwMode="auto">
              <a:xfrm>
                <a:off x="7091" y="12905"/>
                <a:ext cx="420" cy="378"/>
                <a:chOff x="3491" y="4865"/>
                <a:chExt cx="420" cy="400"/>
              </a:xfrm>
            </p:grpSpPr>
            <p:sp>
              <p:nvSpPr>
                <p:cNvPr id="305243" name="Oval 91"/>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44" name="Text Box 92"/>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2</a:t>
                  </a:r>
                </a:p>
              </p:txBody>
            </p:sp>
          </p:grpSp>
          <p:sp>
            <p:nvSpPr>
              <p:cNvPr id="305245" name="Line 93"/>
              <p:cNvSpPr>
                <a:spLocks noChangeShapeType="1"/>
              </p:cNvSpPr>
              <p:nvPr/>
            </p:nvSpPr>
            <p:spPr bwMode="auto">
              <a:xfrm flipV="1">
                <a:off x="6331" y="13113"/>
                <a:ext cx="78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46" name="Line 94"/>
              <p:cNvSpPr>
                <a:spLocks noChangeShapeType="1"/>
              </p:cNvSpPr>
              <p:nvPr/>
            </p:nvSpPr>
            <p:spPr bwMode="auto">
              <a:xfrm flipV="1">
                <a:off x="7471" y="13113"/>
                <a:ext cx="70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47" name="Line 95"/>
              <p:cNvSpPr>
                <a:spLocks noChangeShapeType="1"/>
              </p:cNvSpPr>
              <p:nvPr/>
            </p:nvSpPr>
            <p:spPr bwMode="auto">
              <a:xfrm flipV="1">
                <a:off x="8531" y="13113"/>
                <a:ext cx="6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48" name="Text Box 96"/>
              <p:cNvSpPr txBox="1">
                <a:spLocks noChangeArrowheads="1"/>
              </p:cNvSpPr>
              <p:nvPr/>
            </p:nvSpPr>
            <p:spPr bwMode="auto">
              <a:xfrm>
                <a:off x="6431" y="12753"/>
                <a:ext cx="440"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a</a:t>
                </a:r>
              </a:p>
            </p:txBody>
          </p:sp>
          <p:sp>
            <p:nvSpPr>
              <p:cNvPr id="305249" name="Text Box 97"/>
              <p:cNvSpPr txBox="1">
                <a:spLocks noChangeArrowheads="1"/>
              </p:cNvSpPr>
              <p:nvPr/>
            </p:nvSpPr>
            <p:spPr bwMode="auto">
              <a:xfrm>
                <a:off x="7531" y="12753"/>
                <a:ext cx="440"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b</a:t>
                </a:r>
              </a:p>
            </p:txBody>
          </p:sp>
          <p:sp>
            <p:nvSpPr>
              <p:cNvPr id="305250" name="Text Box 98"/>
              <p:cNvSpPr txBox="1">
                <a:spLocks noChangeArrowheads="1"/>
              </p:cNvSpPr>
              <p:nvPr/>
            </p:nvSpPr>
            <p:spPr bwMode="auto">
              <a:xfrm>
                <a:off x="8611" y="12772"/>
                <a:ext cx="440"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b</a:t>
                </a:r>
              </a:p>
            </p:txBody>
          </p:sp>
          <p:grpSp>
            <p:nvGrpSpPr>
              <p:cNvPr id="305251" name="Group 99"/>
              <p:cNvGrpSpPr>
                <a:grpSpLocks/>
              </p:cNvGrpSpPr>
              <p:nvPr/>
            </p:nvGrpSpPr>
            <p:grpSpPr bwMode="auto">
              <a:xfrm>
                <a:off x="4731" y="12924"/>
                <a:ext cx="420" cy="378"/>
                <a:chOff x="3491" y="4865"/>
                <a:chExt cx="420" cy="400"/>
              </a:xfrm>
            </p:grpSpPr>
            <p:sp>
              <p:nvSpPr>
                <p:cNvPr id="305252" name="Oval 100"/>
                <p:cNvSpPr>
                  <a:spLocks noChangeArrowheads="1"/>
                </p:cNvSpPr>
                <p:nvPr/>
              </p:nvSpPr>
              <p:spPr bwMode="auto">
                <a:xfrm>
                  <a:off x="3511" y="4905"/>
                  <a:ext cx="340" cy="34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53" name="Text Box 101"/>
                <p:cNvSpPr txBox="1">
                  <a:spLocks noChangeArrowheads="1"/>
                </p:cNvSpPr>
                <p:nvPr/>
              </p:nvSpPr>
              <p:spPr bwMode="auto">
                <a:xfrm>
                  <a:off x="3491" y="4865"/>
                  <a:ext cx="420"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4</a:t>
                  </a:r>
                </a:p>
              </p:txBody>
            </p:sp>
          </p:grpSp>
          <p:sp>
            <p:nvSpPr>
              <p:cNvPr id="305254" name="Line 102"/>
              <p:cNvSpPr>
                <a:spLocks noChangeShapeType="1"/>
              </p:cNvSpPr>
              <p:nvPr/>
            </p:nvSpPr>
            <p:spPr bwMode="auto">
              <a:xfrm flipV="1">
                <a:off x="3891" y="13113"/>
                <a:ext cx="88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55" name="Text Box 103"/>
              <p:cNvSpPr txBox="1">
                <a:spLocks noChangeArrowheads="1"/>
              </p:cNvSpPr>
              <p:nvPr/>
            </p:nvSpPr>
            <p:spPr bwMode="auto">
              <a:xfrm>
                <a:off x="4011" y="12753"/>
                <a:ext cx="440"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sym typeface="Symbol" pitchFamily="18" charset="2"/>
                  </a:rPr>
                  <a:t> </a:t>
                </a:r>
                <a:endParaRPr lang="en-US" altLang="zh-CN" b="1"/>
              </a:p>
            </p:txBody>
          </p:sp>
          <p:sp>
            <p:nvSpPr>
              <p:cNvPr id="305256" name="Text Box 104"/>
              <p:cNvSpPr txBox="1">
                <a:spLocks noChangeArrowheads="1"/>
              </p:cNvSpPr>
              <p:nvPr/>
            </p:nvSpPr>
            <p:spPr bwMode="auto">
              <a:xfrm>
                <a:off x="5271" y="12753"/>
                <a:ext cx="440" cy="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sym typeface="Symbol" pitchFamily="18" charset="2"/>
                  </a:rPr>
                  <a:t> </a:t>
                </a:r>
                <a:endParaRPr lang="en-US" altLang="zh-CN" b="1"/>
              </a:p>
            </p:txBody>
          </p:sp>
          <p:sp>
            <p:nvSpPr>
              <p:cNvPr id="305257" name="Arc 105"/>
              <p:cNvSpPr>
                <a:spLocks/>
              </p:cNvSpPr>
              <p:nvPr/>
            </p:nvSpPr>
            <p:spPr bwMode="auto">
              <a:xfrm>
                <a:off x="4731" y="12659"/>
                <a:ext cx="381" cy="327"/>
              </a:xfrm>
              <a:custGeom>
                <a:avLst/>
                <a:gdLst>
                  <a:gd name="G0" fmla="+- 21600 0 0"/>
                  <a:gd name="G1" fmla="+- 21600 0 0"/>
                  <a:gd name="G2" fmla="+- 21600 0 0"/>
                  <a:gd name="T0" fmla="*/ 7636 w 43200"/>
                  <a:gd name="T1" fmla="*/ 38080 h 39991"/>
                  <a:gd name="T2" fmla="*/ 32929 w 43200"/>
                  <a:gd name="T3" fmla="*/ 39991 h 39991"/>
                  <a:gd name="T4" fmla="*/ 21600 w 43200"/>
                  <a:gd name="T5" fmla="*/ 21600 h 39991"/>
                </a:gdLst>
                <a:ahLst/>
                <a:cxnLst>
                  <a:cxn ang="0">
                    <a:pos x="T0" y="T1"/>
                  </a:cxn>
                  <a:cxn ang="0">
                    <a:pos x="T2" y="T3"/>
                  </a:cxn>
                  <a:cxn ang="0">
                    <a:pos x="T4" y="T5"/>
                  </a:cxn>
                </a:cxnLst>
                <a:rect l="0" t="0" r="r" b="b"/>
                <a:pathLst>
                  <a:path w="43200" h="39991" fill="none" extrusionOk="0">
                    <a:moveTo>
                      <a:pt x="7636" y="38079"/>
                    </a:moveTo>
                    <a:cubicBezTo>
                      <a:pt x="2792" y="33975"/>
                      <a:pt x="0" y="27948"/>
                      <a:pt x="0" y="21600"/>
                    </a:cubicBezTo>
                    <a:cubicBezTo>
                      <a:pt x="0" y="9670"/>
                      <a:pt x="9670" y="0"/>
                      <a:pt x="21600" y="0"/>
                    </a:cubicBezTo>
                    <a:cubicBezTo>
                      <a:pt x="33529" y="0"/>
                      <a:pt x="43200" y="9670"/>
                      <a:pt x="43200" y="21600"/>
                    </a:cubicBezTo>
                    <a:cubicBezTo>
                      <a:pt x="43200" y="29097"/>
                      <a:pt x="39312" y="36058"/>
                      <a:pt x="32928" y="39990"/>
                    </a:cubicBezTo>
                  </a:path>
                  <a:path w="43200" h="39991" stroke="0" extrusionOk="0">
                    <a:moveTo>
                      <a:pt x="7636" y="38079"/>
                    </a:moveTo>
                    <a:cubicBezTo>
                      <a:pt x="2792" y="33975"/>
                      <a:pt x="0" y="27948"/>
                      <a:pt x="0" y="21600"/>
                    </a:cubicBezTo>
                    <a:cubicBezTo>
                      <a:pt x="0" y="9670"/>
                      <a:pt x="9670" y="0"/>
                      <a:pt x="21600" y="0"/>
                    </a:cubicBezTo>
                    <a:cubicBezTo>
                      <a:pt x="33529" y="0"/>
                      <a:pt x="43200" y="9670"/>
                      <a:pt x="43200" y="21600"/>
                    </a:cubicBezTo>
                    <a:cubicBezTo>
                      <a:pt x="43200" y="29097"/>
                      <a:pt x="39312" y="36058"/>
                      <a:pt x="32928" y="39990"/>
                    </a:cubicBezTo>
                    <a:lnTo>
                      <a:pt x="21600" y="21600"/>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58" name="Arc 106"/>
              <p:cNvSpPr>
                <a:spLocks/>
              </p:cNvSpPr>
              <p:nvPr/>
            </p:nvSpPr>
            <p:spPr bwMode="auto">
              <a:xfrm flipV="1">
                <a:off x="4731" y="13245"/>
                <a:ext cx="381" cy="328"/>
              </a:xfrm>
              <a:custGeom>
                <a:avLst/>
                <a:gdLst>
                  <a:gd name="G0" fmla="+- 21600 0 0"/>
                  <a:gd name="G1" fmla="+- 21600 0 0"/>
                  <a:gd name="G2" fmla="+- 21600 0 0"/>
                  <a:gd name="T0" fmla="*/ 7636 w 43200"/>
                  <a:gd name="T1" fmla="*/ 38080 h 39991"/>
                  <a:gd name="T2" fmla="*/ 32929 w 43200"/>
                  <a:gd name="T3" fmla="*/ 39991 h 39991"/>
                  <a:gd name="T4" fmla="*/ 21600 w 43200"/>
                  <a:gd name="T5" fmla="*/ 21600 h 39991"/>
                </a:gdLst>
                <a:ahLst/>
                <a:cxnLst>
                  <a:cxn ang="0">
                    <a:pos x="T0" y="T1"/>
                  </a:cxn>
                  <a:cxn ang="0">
                    <a:pos x="T2" y="T3"/>
                  </a:cxn>
                  <a:cxn ang="0">
                    <a:pos x="T4" y="T5"/>
                  </a:cxn>
                </a:cxnLst>
                <a:rect l="0" t="0" r="r" b="b"/>
                <a:pathLst>
                  <a:path w="43200" h="39991" fill="none" extrusionOk="0">
                    <a:moveTo>
                      <a:pt x="7636" y="38079"/>
                    </a:moveTo>
                    <a:cubicBezTo>
                      <a:pt x="2792" y="33975"/>
                      <a:pt x="0" y="27948"/>
                      <a:pt x="0" y="21600"/>
                    </a:cubicBezTo>
                    <a:cubicBezTo>
                      <a:pt x="0" y="9670"/>
                      <a:pt x="9670" y="0"/>
                      <a:pt x="21600" y="0"/>
                    </a:cubicBezTo>
                    <a:cubicBezTo>
                      <a:pt x="33529" y="0"/>
                      <a:pt x="43200" y="9670"/>
                      <a:pt x="43200" y="21600"/>
                    </a:cubicBezTo>
                    <a:cubicBezTo>
                      <a:pt x="43200" y="29097"/>
                      <a:pt x="39312" y="36058"/>
                      <a:pt x="32928" y="39990"/>
                    </a:cubicBezTo>
                  </a:path>
                  <a:path w="43200" h="39991" stroke="0" extrusionOk="0">
                    <a:moveTo>
                      <a:pt x="7636" y="38079"/>
                    </a:moveTo>
                    <a:cubicBezTo>
                      <a:pt x="2792" y="33975"/>
                      <a:pt x="0" y="27948"/>
                      <a:pt x="0" y="21600"/>
                    </a:cubicBezTo>
                    <a:cubicBezTo>
                      <a:pt x="0" y="9670"/>
                      <a:pt x="9670" y="0"/>
                      <a:pt x="21600" y="0"/>
                    </a:cubicBezTo>
                    <a:cubicBezTo>
                      <a:pt x="33529" y="0"/>
                      <a:pt x="43200" y="9670"/>
                      <a:pt x="43200" y="21600"/>
                    </a:cubicBezTo>
                    <a:cubicBezTo>
                      <a:pt x="43200" y="29097"/>
                      <a:pt x="39312" y="36058"/>
                      <a:pt x="32928" y="39990"/>
                    </a:cubicBezTo>
                    <a:lnTo>
                      <a:pt x="21600" y="21600"/>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5259" name="Text Box 107"/>
              <p:cNvSpPr txBox="1">
                <a:spLocks noChangeArrowheads="1"/>
              </p:cNvSpPr>
              <p:nvPr/>
            </p:nvSpPr>
            <p:spPr bwMode="auto">
              <a:xfrm>
                <a:off x="5071" y="13225"/>
                <a:ext cx="580"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b</a:t>
                </a:r>
              </a:p>
            </p:txBody>
          </p:sp>
        </p:grpSp>
        <p:sp>
          <p:nvSpPr>
            <p:cNvPr id="305260" name="Text Box 108"/>
            <p:cNvSpPr txBox="1">
              <a:spLocks noChangeArrowheads="1"/>
            </p:cNvSpPr>
            <p:nvPr/>
          </p:nvSpPr>
          <p:spPr bwMode="auto">
            <a:xfrm>
              <a:off x="672" y="3221"/>
              <a:ext cx="547"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(d)</a:t>
              </a:r>
            </a:p>
          </p:txBody>
        </p:sp>
      </p:grpSp>
      <p:sp>
        <p:nvSpPr>
          <p:cNvPr id="2" name="灯片编号占位符 1"/>
          <p:cNvSpPr>
            <a:spLocks noGrp="1"/>
          </p:cNvSpPr>
          <p:nvPr>
            <p:ph type="sldNum" sz="quarter" idx="10"/>
          </p:nvPr>
        </p:nvSpPr>
        <p:spPr/>
        <p:txBody>
          <a:bodyPr/>
          <a:lstStyle/>
          <a:p>
            <a:fld id="{53D5C0A6-204F-44E2-BC2D-888719E44444}" type="slidenum">
              <a:rPr lang="en-US" altLang="zh-CN" smtClean="0"/>
              <a:pPr/>
              <a:t>27</a:t>
            </a:fld>
            <a:endParaRPr lang="en-US" altLang="zh-CN"/>
          </a:p>
        </p:txBody>
      </p:sp>
    </p:spTree>
    <p:extLst>
      <p:ext uri="{BB962C8B-B14F-4D97-AF65-F5344CB8AC3E}">
        <p14:creationId xmlns:p14="http://schemas.microsoft.com/office/powerpoint/2010/main" val="3733697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51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305156"/>
                                        </p:tgtEl>
                                        <p:attrNameLst>
                                          <p:attrName>style.visibility</p:attrName>
                                        </p:attrNameLst>
                                      </p:cBhvr>
                                      <p:to>
                                        <p:strVal val="visible"/>
                                      </p:to>
                                    </p:set>
                                    <p:animEffect transition="in" filter="wipe(left)">
                                      <p:cBhvr>
                                        <p:cTn id="11" dur="500"/>
                                        <p:tgtEl>
                                          <p:spTgt spid="3051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05167"/>
                                        </p:tgtEl>
                                        <p:attrNameLst>
                                          <p:attrName>style.visibility</p:attrName>
                                        </p:attrNameLst>
                                      </p:cBhvr>
                                      <p:to>
                                        <p:strVal val="visible"/>
                                      </p:to>
                                    </p:set>
                                    <p:animEffect transition="in" filter="wipe(left)">
                                      <p:cBhvr>
                                        <p:cTn id="16" dur="500"/>
                                        <p:tgtEl>
                                          <p:spTgt spid="30516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05193"/>
                                        </p:tgtEl>
                                        <p:attrNameLst>
                                          <p:attrName>style.visibility</p:attrName>
                                        </p:attrNameLst>
                                      </p:cBhvr>
                                      <p:to>
                                        <p:strVal val="visible"/>
                                      </p:to>
                                    </p:set>
                                    <p:animEffect transition="in" filter="wipe(left)">
                                      <p:cBhvr>
                                        <p:cTn id="21" dur="500"/>
                                        <p:tgtEl>
                                          <p:spTgt spid="30519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05226"/>
                                        </p:tgtEl>
                                        <p:attrNameLst>
                                          <p:attrName>style.visibility</p:attrName>
                                        </p:attrNameLst>
                                      </p:cBhvr>
                                      <p:to>
                                        <p:strVal val="visible"/>
                                      </p:to>
                                    </p:set>
                                    <p:animEffect transition="in" filter="wipe(left)">
                                      <p:cBhvr>
                                        <p:cTn id="26" dur="500"/>
                                        <p:tgtEl>
                                          <p:spTgt spid="305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1847850" y="152401"/>
            <a:ext cx="8610600" cy="828675"/>
          </a:xfrm>
        </p:spPr>
        <p:txBody>
          <a:bodyPr>
            <a:normAutofit fontScale="90000"/>
          </a:bodyPr>
          <a:lstStyle/>
          <a:p>
            <a:r>
              <a:rPr lang="zh-CN" altLang="en-US" sz="2800">
                <a:latin typeface="宋体" charset="-122"/>
              </a:rPr>
              <a:t>证</a:t>
            </a:r>
            <a:r>
              <a:rPr lang="en-US" altLang="zh-CN" sz="2800">
                <a:latin typeface="宋体" charset="-122"/>
              </a:rPr>
              <a:t>2</a:t>
            </a:r>
            <a:r>
              <a:rPr lang="zh-CN" altLang="en-US" sz="2800">
                <a:latin typeface="宋体" charset="-122"/>
              </a:rPr>
              <a:t>：设有</a:t>
            </a:r>
            <a:r>
              <a:rPr lang="en-US" altLang="zh-CN" sz="2800">
                <a:latin typeface="宋体" charset="-122"/>
              </a:rPr>
              <a:t>FA M</a:t>
            </a:r>
            <a:r>
              <a:rPr lang="zh-CN" altLang="en-US" sz="2800">
                <a:latin typeface="宋体" charset="-122"/>
              </a:rPr>
              <a:t>，则存在一个正规表达式</a:t>
            </a:r>
            <a:r>
              <a:rPr lang="en-US" altLang="zh-CN" sz="2800">
                <a:latin typeface="宋体" charset="-122"/>
              </a:rPr>
              <a:t>r</a:t>
            </a:r>
            <a:r>
              <a:rPr lang="zh-CN" altLang="en-US" sz="2800">
                <a:latin typeface="宋体" charset="-122"/>
              </a:rPr>
              <a:t>，它表示的语言即该</a:t>
            </a:r>
            <a:r>
              <a:rPr lang="en-US" altLang="zh-CN" sz="2800">
                <a:latin typeface="宋体" charset="-122"/>
              </a:rPr>
              <a:t>FA M</a:t>
            </a:r>
            <a:r>
              <a:rPr lang="zh-CN" altLang="en-US" sz="2800">
                <a:latin typeface="宋体" charset="-122"/>
              </a:rPr>
              <a:t>所识别的语言。</a:t>
            </a:r>
          </a:p>
        </p:txBody>
      </p:sp>
      <p:sp>
        <p:nvSpPr>
          <p:cNvPr id="303107" name="Rectangle 3"/>
          <p:cNvSpPr>
            <a:spLocks noGrp="1" noChangeArrowheads="1"/>
          </p:cNvSpPr>
          <p:nvPr>
            <p:ph type="body" idx="1"/>
          </p:nvPr>
        </p:nvSpPr>
        <p:spPr>
          <a:xfrm>
            <a:off x="1828801" y="1160463"/>
            <a:ext cx="8488363" cy="1981200"/>
          </a:xfrm>
        </p:spPr>
        <p:txBody>
          <a:bodyPr/>
          <a:lstStyle/>
          <a:p>
            <a:r>
              <a:rPr lang="zh-CN" altLang="en-US" sz="2400">
                <a:latin typeface="宋体" charset="-122"/>
              </a:rPr>
              <a:t>首先，在</a:t>
            </a:r>
            <a:r>
              <a:rPr lang="en-US" altLang="zh-CN" sz="2400">
                <a:latin typeface="宋体" charset="-122"/>
              </a:rPr>
              <a:t>FA M</a:t>
            </a:r>
            <a:r>
              <a:rPr lang="zh-CN" altLang="en-US" sz="2400">
                <a:latin typeface="宋体" charset="-122"/>
              </a:rPr>
              <a:t>的转换图中增加两个结点</a:t>
            </a:r>
            <a:r>
              <a:rPr lang="en-US" altLang="zh-CN" sz="2400">
                <a:latin typeface="宋体" charset="-122"/>
              </a:rPr>
              <a:t>i</a:t>
            </a:r>
            <a:r>
              <a:rPr lang="zh-CN" altLang="en-US" sz="2400">
                <a:latin typeface="宋体" charset="-122"/>
              </a:rPr>
              <a:t>和</a:t>
            </a:r>
            <a:r>
              <a:rPr lang="en-US" altLang="zh-CN" sz="2400">
                <a:latin typeface="宋体" charset="-122"/>
              </a:rPr>
              <a:t>f</a:t>
            </a:r>
            <a:r>
              <a:rPr lang="zh-CN" altLang="en-US" sz="2400">
                <a:latin typeface="宋体" charset="-122"/>
              </a:rPr>
              <a:t>，并且增加</a:t>
            </a:r>
            <a:r>
              <a:rPr lang="zh-CN" altLang="en-US" sz="2400">
                <a:latin typeface="宋体" charset="-122"/>
                <a:sym typeface="Symbol" pitchFamily="18" charset="2"/>
              </a:rPr>
              <a:t></a:t>
            </a:r>
            <a:r>
              <a:rPr lang="zh-CN" altLang="en-US" sz="2400">
                <a:latin typeface="宋体" charset="-122"/>
              </a:rPr>
              <a:t>边，将</a:t>
            </a:r>
            <a:r>
              <a:rPr lang="en-US" altLang="zh-CN" sz="2400">
                <a:latin typeface="宋体" charset="-122"/>
              </a:rPr>
              <a:t>i</a:t>
            </a:r>
            <a:r>
              <a:rPr lang="zh-CN" altLang="en-US" sz="2400">
                <a:latin typeface="宋体" charset="-122"/>
              </a:rPr>
              <a:t>连接到</a:t>
            </a:r>
            <a:r>
              <a:rPr lang="en-US" altLang="zh-CN" sz="2400">
                <a:latin typeface="宋体" charset="-122"/>
              </a:rPr>
              <a:t>M</a:t>
            </a:r>
            <a:r>
              <a:rPr lang="zh-CN" altLang="en-US" sz="2400">
                <a:latin typeface="宋体" charset="-122"/>
              </a:rPr>
              <a:t>的所有初态结点，并将</a:t>
            </a:r>
            <a:r>
              <a:rPr lang="en-US" altLang="zh-CN" sz="2400">
                <a:latin typeface="宋体" charset="-122"/>
              </a:rPr>
              <a:t>M</a:t>
            </a:r>
            <a:r>
              <a:rPr lang="zh-CN" altLang="en-US" sz="2400">
                <a:latin typeface="宋体" charset="-122"/>
              </a:rPr>
              <a:t>的所有终态结点连接到</a:t>
            </a:r>
            <a:r>
              <a:rPr lang="en-US" altLang="zh-CN" sz="2400">
                <a:latin typeface="宋体" charset="-122"/>
              </a:rPr>
              <a:t>f</a:t>
            </a:r>
            <a:r>
              <a:rPr lang="zh-CN" altLang="en-US" sz="2400">
                <a:latin typeface="宋体" charset="-122"/>
              </a:rPr>
              <a:t>。形成一个新的与</a:t>
            </a:r>
            <a:r>
              <a:rPr lang="en-US" altLang="zh-CN" sz="2400">
                <a:latin typeface="宋体" charset="-122"/>
              </a:rPr>
              <a:t>M</a:t>
            </a:r>
            <a:r>
              <a:rPr lang="zh-CN" altLang="en-US" sz="2400">
                <a:latin typeface="宋体" charset="-122"/>
              </a:rPr>
              <a:t>等价的</a:t>
            </a:r>
            <a:r>
              <a:rPr lang="en-US" altLang="zh-CN" sz="2400">
                <a:latin typeface="宋体" charset="-122"/>
              </a:rPr>
              <a:t>NFA N</a:t>
            </a:r>
            <a:r>
              <a:rPr lang="zh-CN" altLang="en-US" sz="2400">
                <a:latin typeface="宋体" charset="-122"/>
              </a:rPr>
              <a:t>。</a:t>
            </a:r>
          </a:p>
          <a:p>
            <a:r>
              <a:rPr lang="zh-CN" altLang="en-US" sz="2400">
                <a:latin typeface="宋体" charset="-122"/>
              </a:rPr>
              <a:t>然后，反复利用下面的替换规则，逐步消去</a:t>
            </a:r>
            <a:r>
              <a:rPr lang="en-US" altLang="zh-CN" sz="2400">
                <a:latin typeface="宋体" charset="-122"/>
              </a:rPr>
              <a:t>N</a:t>
            </a:r>
            <a:r>
              <a:rPr lang="zh-CN" altLang="en-US" sz="2400">
                <a:latin typeface="宋体" charset="-122"/>
              </a:rPr>
              <a:t>中的中间结点，直到只剩下结点</a:t>
            </a:r>
            <a:r>
              <a:rPr lang="en-US" altLang="zh-CN" sz="2400">
                <a:latin typeface="宋体" charset="-122"/>
              </a:rPr>
              <a:t>i</a:t>
            </a:r>
            <a:r>
              <a:rPr lang="zh-CN" altLang="en-US" sz="2400">
                <a:latin typeface="宋体" charset="-122"/>
              </a:rPr>
              <a:t>和</a:t>
            </a:r>
            <a:r>
              <a:rPr lang="en-US" altLang="zh-CN" sz="2400">
                <a:latin typeface="宋体" charset="-122"/>
              </a:rPr>
              <a:t>f</a:t>
            </a:r>
            <a:r>
              <a:rPr lang="zh-CN" altLang="en-US" sz="2400">
                <a:latin typeface="宋体" charset="-122"/>
              </a:rPr>
              <a:t>为止。</a:t>
            </a:r>
          </a:p>
        </p:txBody>
      </p:sp>
      <p:grpSp>
        <p:nvGrpSpPr>
          <p:cNvPr id="303108" name="Group 4"/>
          <p:cNvGrpSpPr>
            <a:grpSpLocks/>
          </p:cNvGrpSpPr>
          <p:nvPr/>
        </p:nvGrpSpPr>
        <p:grpSpPr bwMode="auto">
          <a:xfrm>
            <a:off x="2773363" y="3252788"/>
            <a:ext cx="6750050" cy="735012"/>
            <a:chOff x="2891" y="11585"/>
            <a:chExt cx="5878" cy="602"/>
          </a:xfrm>
        </p:grpSpPr>
        <p:grpSp>
          <p:nvGrpSpPr>
            <p:cNvPr id="303109" name="Group 5"/>
            <p:cNvGrpSpPr>
              <a:grpSpLocks/>
            </p:cNvGrpSpPr>
            <p:nvPr/>
          </p:nvGrpSpPr>
          <p:grpSpPr bwMode="auto">
            <a:xfrm>
              <a:off x="6691" y="11605"/>
              <a:ext cx="2078" cy="582"/>
              <a:chOff x="3091" y="10178"/>
              <a:chExt cx="2166" cy="620"/>
            </a:xfrm>
          </p:grpSpPr>
          <p:grpSp>
            <p:nvGrpSpPr>
              <p:cNvPr id="303110" name="Group 6"/>
              <p:cNvGrpSpPr>
                <a:grpSpLocks/>
              </p:cNvGrpSpPr>
              <p:nvPr/>
            </p:nvGrpSpPr>
            <p:grpSpPr bwMode="auto">
              <a:xfrm>
                <a:off x="3091" y="10318"/>
                <a:ext cx="460" cy="480"/>
                <a:chOff x="3111" y="9265"/>
                <a:chExt cx="460" cy="480"/>
              </a:xfrm>
            </p:grpSpPr>
            <p:sp>
              <p:nvSpPr>
                <p:cNvPr id="303111" name="Oval 7"/>
                <p:cNvSpPr>
                  <a:spLocks noChangeArrowheads="1"/>
                </p:cNvSpPr>
                <p:nvPr/>
              </p:nvSpPr>
              <p:spPr bwMode="auto">
                <a:xfrm>
                  <a:off x="3111" y="930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12" name="Text Box 8"/>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x</a:t>
                  </a:r>
                </a:p>
              </p:txBody>
            </p:sp>
          </p:grpSp>
          <p:grpSp>
            <p:nvGrpSpPr>
              <p:cNvPr id="303113" name="Group 9"/>
              <p:cNvGrpSpPr>
                <a:grpSpLocks/>
              </p:cNvGrpSpPr>
              <p:nvPr/>
            </p:nvGrpSpPr>
            <p:grpSpPr bwMode="auto">
              <a:xfrm>
                <a:off x="4797" y="10318"/>
                <a:ext cx="460" cy="480"/>
                <a:chOff x="3111" y="9265"/>
                <a:chExt cx="460" cy="480"/>
              </a:xfrm>
            </p:grpSpPr>
            <p:sp>
              <p:nvSpPr>
                <p:cNvPr id="303114" name="Oval 10"/>
                <p:cNvSpPr>
                  <a:spLocks noChangeArrowheads="1"/>
                </p:cNvSpPr>
                <p:nvPr/>
              </p:nvSpPr>
              <p:spPr bwMode="auto">
                <a:xfrm>
                  <a:off x="3111" y="9305"/>
                  <a:ext cx="380" cy="380"/>
                </a:xfrm>
                <a:prstGeom prst="ellipse">
                  <a:avLst/>
                </a:prstGeom>
                <a:noFill/>
                <a:ln w="63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15" name="Text Box 11"/>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y</a:t>
                  </a:r>
                </a:p>
              </p:txBody>
            </p:sp>
          </p:grpSp>
          <p:sp>
            <p:nvSpPr>
              <p:cNvPr id="303116" name="Line 12"/>
              <p:cNvSpPr>
                <a:spLocks noChangeShapeType="1"/>
              </p:cNvSpPr>
              <p:nvPr/>
            </p:nvSpPr>
            <p:spPr bwMode="auto">
              <a:xfrm>
                <a:off x="3471" y="10558"/>
                <a:ext cx="13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17" name="Text Box 13"/>
              <p:cNvSpPr txBox="1">
                <a:spLocks noChangeArrowheads="1"/>
              </p:cNvSpPr>
              <p:nvPr/>
            </p:nvSpPr>
            <p:spPr bwMode="auto">
              <a:xfrm>
                <a:off x="3711" y="10178"/>
                <a:ext cx="8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zh-CN" b="1"/>
                  <a:t> </a:t>
                </a:r>
                <a:r>
                  <a:rPr lang="en-US" altLang="zh-CN" b="1"/>
                  <a:t>r</a:t>
                </a:r>
                <a:r>
                  <a:rPr lang="en-US" altLang="zh-CN" b="1" baseline="-25000"/>
                  <a:t>1</a:t>
                </a:r>
                <a:r>
                  <a:rPr lang="en-US" altLang="zh-CN" b="1"/>
                  <a:t>r</a:t>
                </a:r>
                <a:r>
                  <a:rPr lang="en-US" altLang="zh-CN" b="1" baseline="-25000"/>
                  <a:t>2</a:t>
                </a:r>
                <a:endParaRPr lang="en-US" altLang="zh-CN" b="1"/>
              </a:p>
            </p:txBody>
          </p:sp>
        </p:grpSp>
        <p:grpSp>
          <p:nvGrpSpPr>
            <p:cNvPr id="303118" name="Group 14"/>
            <p:cNvGrpSpPr>
              <a:grpSpLocks/>
            </p:cNvGrpSpPr>
            <p:nvPr/>
          </p:nvGrpSpPr>
          <p:grpSpPr bwMode="auto">
            <a:xfrm>
              <a:off x="2891" y="11585"/>
              <a:ext cx="2461" cy="588"/>
              <a:chOff x="6551" y="10665"/>
              <a:chExt cx="2566" cy="627"/>
            </a:xfrm>
          </p:grpSpPr>
          <p:grpSp>
            <p:nvGrpSpPr>
              <p:cNvPr id="303119" name="Group 15"/>
              <p:cNvGrpSpPr>
                <a:grpSpLocks/>
              </p:cNvGrpSpPr>
              <p:nvPr/>
            </p:nvGrpSpPr>
            <p:grpSpPr bwMode="auto">
              <a:xfrm>
                <a:off x="6551" y="10805"/>
                <a:ext cx="460" cy="480"/>
                <a:chOff x="3111" y="9265"/>
                <a:chExt cx="460" cy="480"/>
              </a:xfrm>
            </p:grpSpPr>
            <p:sp>
              <p:nvSpPr>
                <p:cNvPr id="303120" name="Oval 16"/>
                <p:cNvSpPr>
                  <a:spLocks noChangeArrowheads="1"/>
                </p:cNvSpPr>
                <p:nvPr/>
              </p:nvSpPr>
              <p:spPr bwMode="auto">
                <a:xfrm>
                  <a:off x="3111" y="930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21" name="Text Box 17"/>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x</a:t>
                  </a:r>
                </a:p>
              </p:txBody>
            </p:sp>
          </p:grpSp>
          <p:grpSp>
            <p:nvGrpSpPr>
              <p:cNvPr id="303122" name="Group 18"/>
              <p:cNvGrpSpPr>
                <a:grpSpLocks/>
              </p:cNvGrpSpPr>
              <p:nvPr/>
            </p:nvGrpSpPr>
            <p:grpSpPr bwMode="auto">
              <a:xfrm>
                <a:off x="7597" y="10805"/>
                <a:ext cx="460" cy="480"/>
                <a:chOff x="3111" y="9265"/>
                <a:chExt cx="460" cy="480"/>
              </a:xfrm>
            </p:grpSpPr>
            <p:sp>
              <p:nvSpPr>
                <p:cNvPr id="303123" name="Oval 19"/>
                <p:cNvSpPr>
                  <a:spLocks noChangeArrowheads="1"/>
                </p:cNvSpPr>
                <p:nvPr/>
              </p:nvSpPr>
              <p:spPr bwMode="auto">
                <a:xfrm>
                  <a:off x="3111" y="9305"/>
                  <a:ext cx="380" cy="380"/>
                </a:xfrm>
                <a:prstGeom prst="ellipse">
                  <a:avLst/>
                </a:prstGeom>
                <a:noFill/>
                <a:ln w="63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24" name="Text Box 20"/>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z</a:t>
                  </a:r>
                </a:p>
              </p:txBody>
            </p:sp>
          </p:grpSp>
          <p:sp>
            <p:nvSpPr>
              <p:cNvPr id="303125" name="Line 21"/>
              <p:cNvSpPr>
                <a:spLocks noChangeShapeType="1"/>
              </p:cNvSpPr>
              <p:nvPr/>
            </p:nvSpPr>
            <p:spPr bwMode="auto">
              <a:xfrm flipV="1">
                <a:off x="6931" y="11045"/>
                <a:ext cx="6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26" name="Text Box 22"/>
              <p:cNvSpPr txBox="1">
                <a:spLocks noChangeArrowheads="1"/>
              </p:cNvSpPr>
              <p:nvPr/>
            </p:nvSpPr>
            <p:spPr bwMode="auto">
              <a:xfrm>
                <a:off x="6857" y="10665"/>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zh-CN" b="1"/>
                  <a:t>  </a:t>
                </a:r>
                <a:r>
                  <a:rPr lang="en-US" altLang="zh-CN" b="1"/>
                  <a:t>r</a:t>
                </a:r>
                <a:r>
                  <a:rPr lang="en-US" altLang="zh-CN" b="1" baseline="-25000"/>
                  <a:t>1</a:t>
                </a:r>
                <a:endParaRPr lang="en-US" altLang="zh-CN" b="1"/>
              </a:p>
            </p:txBody>
          </p:sp>
          <p:grpSp>
            <p:nvGrpSpPr>
              <p:cNvPr id="303127" name="Group 23"/>
              <p:cNvGrpSpPr>
                <a:grpSpLocks/>
              </p:cNvGrpSpPr>
              <p:nvPr/>
            </p:nvGrpSpPr>
            <p:grpSpPr bwMode="auto">
              <a:xfrm>
                <a:off x="8657" y="10812"/>
                <a:ext cx="460" cy="480"/>
                <a:chOff x="3111" y="9265"/>
                <a:chExt cx="460" cy="480"/>
              </a:xfrm>
            </p:grpSpPr>
            <p:sp>
              <p:nvSpPr>
                <p:cNvPr id="303128" name="Oval 24"/>
                <p:cNvSpPr>
                  <a:spLocks noChangeArrowheads="1"/>
                </p:cNvSpPr>
                <p:nvPr/>
              </p:nvSpPr>
              <p:spPr bwMode="auto">
                <a:xfrm>
                  <a:off x="3111" y="9305"/>
                  <a:ext cx="380" cy="380"/>
                </a:xfrm>
                <a:prstGeom prst="ellipse">
                  <a:avLst/>
                </a:prstGeom>
                <a:noFill/>
                <a:ln w="63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29" name="Text Box 25"/>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y</a:t>
                  </a:r>
                </a:p>
              </p:txBody>
            </p:sp>
          </p:grpSp>
          <p:sp>
            <p:nvSpPr>
              <p:cNvPr id="303130" name="Line 26"/>
              <p:cNvSpPr>
                <a:spLocks noChangeShapeType="1"/>
              </p:cNvSpPr>
              <p:nvPr/>
            </p:nvSpPr>
            <p:spPr bwMode="auto">
              <a:xfrm flipV="1">
                <a:off x="7991" y="11052"/>
                <a:ext cx="666"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31" name="Text Box 27"/>
              <p:cNvSpPr txBox="1">
                <a:spLocks noChangeArrowheads="1"/>
              </p:cNvSpPr>
              <p:nvPr/>
            </p:nvSpPr>
            <p:spPr bwMode="auto">
              <a:xfrm>
                <a:off x="7917" y="10672"/>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zh-CN" b="1"/>
                  <a:t>  </a:t>
                </a:r>
                <a:r>
                  <a:rPr lang="en-US" altLang="zh-CN" b="1"/>
                  <a:t>r</a:t>
                </a:r>
                <a:r>
                  <a:rPr lang="en-US" altLang="zh-CN" b="1" baseline="-25000"/>
                  <a:t>2</a:t>
                </a:r>
                <a:endParaRPr lang="en-US" altLang="zh-CN" b="1"/>
              </a:p>
            </p:txBody>
          </p:sp>
        </p:grpSp>
        <p:sp>
          <p:nvSpPr>
            <p:cNvPr id="303132" name="Text Box 28"/>
            <p:cNvSpPr txBox="1">
              <a:spLocks noChangeArrowheads="1"/>
            </p:cNvSpPr>
            <p:nvPr/>
          </p:nvSpPr>
          <p:spPr bwMode="auto">
            <a:xfrm>
              <a:off x="5491" y="11705"/>
              <a:ext cx="1189" cy="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en-US" sz="2000" b="1"/>
                <a:t>代之以</a:t>
              </a:r>
              <a:r>
                <a:rPr lang="zh-CN" altLang="en-US" b="1"/>
                <a:t>：</a:t>
              </a:r>
            </a:p>
          </p:txBody>
        </p:sp>
      </p:grpSp>
      <p:grpSp>
        <p:nvGrpSpPr>
          <p:cNvPr id="303133" name="Group 29"/>
          <p:cNvGrpSpPr>
            <a:grpSpLocks/>
          </p:cNvGrpSpPr>
          <p:nvPr/>
        </p:nvGrpSpPr>
        <p:grpSpPr bwMode="auto">
          <a:xfrm>
            <a:off x="2795588" y="3930650"/>
            <a:ext cx="6729412" cy="1303338"/>
            <a:chOff x="2991" y="12257"/>
            <a:chExt cx="5860" cy="1068"/>
          </a:xfrm>
        </p:grpSpPr>
        <p:grpSp>
          <p:nvGrpSpPr>
            <p:cNvPr id="303134" name="Group 30"/>
            <p:cNvGrpSpPr>
              <a:grpSpLocks/>
            </p:cNvGrpSpPr>
            <p:nvPr/>
          </p:nvGrpSpPr>
          <p:grpSpPr bwMode="auto">
            <a:xfrm>
              <a:off x="6731" y="12605"/>
              <a:ext cx="2120" cy="620"/>
              <a:chOff x="3091" y="11025"/>
              <a:chExt cx="2166" cy="620"/>
            </a:xfrm>
          </p:grpSpPr>
          <p:grpSp>
            <p:nvGrpSpPr>
              <p:cNvPr id="303135" name="Group 31"/>
              <p:cNvGrpSpPr>
                <a:grpSpLocks/>
              </p:cNvGrpSpPr>
              <p:nvPr/>
            </p:nvGrpSpPr>
            <p:grpSpPr bwMode="auto">
              <a:xfrm>
                <a:off x="3091" y="11165"/>
                <a:ext cx="460" cy="480"/>
                <a:chOff x="3111" y="9265"/>
                <a:chExt cx="460" cy="480"/>
              </a:xfrm>
            </p:grpSpPr>
            <p:sp>
              <p:nvSpPr>
                <p:cNvPr id="303136" name="Oval 32"/>
                <p:cNvSpPr>
                  <a:spLocks noChangeArrowheads="1"/>
                </p:cNvSpPr>
                <p:nvPr/>
              </p:nvSpPr>
              <p:spPr bwMode="auto">
                <a:xfrm>
                  <a:off x="3111" y="930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37" name="Text Box 33"/>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x</a:t>
                  </a:r>
                </a:p>
              </p:txBody>
            </p:sp>
          </p:grpSp>
          <p:grpSp>
            <p:nvGrpSpPr>
              <p:cNvPr id="303138" name="Group 34"/>
              <p:cNvGrpSpPr>
                <a:grpSpLocks/>
              </p:cNvGrpSpPr>
              <p:nvPr/>
            </p:nvGrpSpPr>
            <p:grpSpPr bwMode="auto">
              <a:xfrm>
                <a:off x="4797" y="11165"/>
                <a:ext cx="460" cy="480"/>
                <a:chOff x="3111" y="9265"/>
                <a:chExt cx="460" cy="480"/>
              </a:xfrm>
            </p:grpSpPr>
            <p:sp>
              <p:nvSpPr>
                <p:cNvPr id="303139" name="Oval 35"/>
                <p:cNvSpPr>
                  <a:spLocks noChangeArrowheads="1"/>
                </p:cNvSpPr>
                <p:nvPr/>
              </p:nvSpPr>
              <p:spPr bwMode="auto">
                <a:xfrm>
                  <a:off x="3111" y="9305"/>
                  <a:ext cx="380" cy="380"/>
                </a:xfrm>
                <a:prstGeom prst="ellipse">
                  <a:avLst/>
                </a:prstGeom>
                <a:noFill/>
                <a:ln w="63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40" name="Text Box 36"/>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y</a:t>
                  </a:r>
                </a:p>
              </p:txBody>
            </p:sp>
          </p:grpSp>
          <p:sp>
            <p:nvSpPr>
              <p:cNvPr id="303141" name="Line 37"/>
              <p:cNvSpPr>
                <a:spLocks noChangeShapeType="1"/>
              </p:cNvSpPr>
              <p:nvPr/>
            </p:nvSpPr>
            <p:spPr bwMode="auto">
              <a:xfrm>
                <a:off x="3471" y="11405"/>
                <a:ext cx="13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42" name="Text Box 38"/>
              <p:cNvSpPr txBox="1">
                <a:spLocks noChangeArrowheads="1"/>
              </p:cNvSpPr>
              <p:nvPr/>
            </p:nvSpPr>
            <p:spPr bwMode="auto">
              <a:xfrm>
                <a:off x="3711" y="11025"/>
                <a:ext cx="8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zh-CN" b="1"/>
                  <a:t>  </a:t>
                </a:r>
                <a:r>
                  <a:rPr lang="en-US" altLang="zh-CN" b="1"/>
                  <a:t>r</a:t>
                </a:r>
                <a:r>
                  <a:rPr lang="en-US" altLang="zh-CN" b="1" baseline="-25000"/>
                  <a:t>1</a:t>
                </a:r>
                <a:r>
                  <a:rPr lang="en-US" altLang="zh-CN" b="1"/>
                  <a:t>|r</a:t>
                </a:r>
                <a:r>
                  <a:rPr lang="en-US" altLang="zh-CN" b="1" baseline="-25000"/>
                  <a:t>2</a:t>
                </a:r>
                <a:endParaRPr lang="en-US" altLang="zh-CN" b="1"/>
              </a:p>
            </p:txBody>
          </p:sp>
        </p:grpSp>
        <p:grpSp>
          <p:nvGrpSpPr>
            <p:cNvPr id="303143" name="Group 39"/>
            <p:cNvGrpSpPr>
              <a:grpSpLocks/>
            </p:cNvGrpSpPr>
            <p:nvPr/>
          </p:nvGrpSpPr>
          <p:grpSpPr bwMode="auto">
            <a:xfrm>
              <a:off x="2991" y="12257"/>
              <a:ext cx="2120" cy="1068"/>
              <a:chOff x="6731" y="10997"/>
              <a:chExt cx="2166" cy="1068"/>
            </a:xfrm>
          </p:grpSpPr>
          <p:grpSp>
            <p:nvGrpSpPr>
              <p:cNvPr id="303144" name="Group 40"/>
              <p:cNvGrpSpPr>
                <a:grpSpLocks/>
              </p:cNvGrpSpPr>
              <p:nvPr/>
            </p:nvGrpSpPr>
            <p:grpSpPr bwMode="auto">
              <a:xfrm>
                <a:off x="6731" y="11477"/>
                <a:ext cx="460" cy="480"/>
                <a:chOff x="3111" y="9265"/>
                <a:chExt cx="460" cy="480"/>
              </a:xfrm>
            </p:grpSpPr>
            <p:sp>
              <p:nvSpPr>
                <p:cNvPr id="303145" name="Oval 41"/>
                <p:cNvSpPr>
                  <a:spLocks noChangeArrowheads="1"/>
                </p:cNvSpPr>
                <p:nvPr/>
              </p:nvSpPr>
              <p:spPr bwMode="auto">
                <a:xfrm>
                  <a:off x="3111" y="930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46" name="Text Box 42"/>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x</a:t>
                  </a:r>
                </a:p>
              </p:txBody>
            </p:sp>
          </p:grpSp>
          <p:grpSp>
            <p:nvGrpSpPr>
              <p:cNvPr id="303147" name="Group 43"/>
              <p:cNvGrpSpPr>
                <a:grpSpLocks/>
              </p:cNvGrpSpPr>
              <p:nvPr/>
            </p:nvGrpSpPr>
            <p:grpSpPr bwMode="auto">
              <a:xfrm>
                <a:off x="8437" y="11477"/>
                <a:ext cx="460" cy="480"/>
                <a:chOff x="3111" y="9265"/>
                <a:chExt cx="460" cy="480"/>
              </a:xfrm>
            </p:grpSpPr>
            <p:sp>
              <p:nvSpPr>
                <p:cNvPr id="303148" name="Oval 44"/>
                <p:cNvSpPr>
                  <a:spLocks noChangeArrowheads="1"/>
                </p:cNvSpPr>
                <p:nvPr/>
              </p:nvSpPr>
              <p:spPr bwMode="auto">
                <a:xfrm>
                  <a:off x="3111" y="9305"/>
                  <a:ext cx="380" cy="380"/>
                </a:xfrm>
                <a:prstGeom prst="ellipse">
                  <a:avLst/>
                </a:prstGeom>
                <a:noFill/>
                <a:ln w="63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49" name="Text Box 45"/>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y</a:t>
                  </a:r>
                </a:p>
              </p:txBody>
            </p:sp>
          </p:grpSp>
          <p:sp>
            <p:nvSpPr>
              <p:cNvPr id="303150" name="Text Box 46"/>
              <p:cNvSpPr txBox="1">
                <a:spLocks noChangeArrowheads="1"/>
              </p:cNvSpPr>
              <p:nvPr/>
            </p:nvSpPr>
            <p:spPr bwMode="auto">
              <a:xfrm>
                <a:off x="7631" y="11625"/>
                <a:ext cx="48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r</a:t>
                </a:r>
                <a:r>
                  <a:rPr lang="en-US" altLang="zh-CN" b="1" baseline="-25000"/>
                  <a:t>2</a:t>
                </a:r>
                <a:endParaRPr lang="en-US" altLang="zh-CN" b="1"/>
              </a:p>
            </p:txBody>
          </p:sp>
          <p:sp>
            <p:nvSpPr>
              <p:cNvPr id="303151" name="Arc 47"/>
              <p:cNvSpPr>
                <a:spLocks/>
              </p:cNvSpPr>
              <p:nvPr/>
            </p:nvSpPr>
            <p:spPr bwMode="auto">
              <a:xfrm flipV="1">
                <a:off x="7071" y="11845"/>
                <a:ext cx="1460" cy="160"/>
              </a:xfrm>
              <a:custGeom>
                <a:avLst/>
                <a:gdLst>
                  <a:gd name="G0" fmla="+- 21600 0 0"/>
                  <a:gd name="G1" fmla="+- 21600 0 0"/>
                  <a:gd name="G2" fmla="+- 21600 0 0"/>
                  <a:gd name="T0" fmla="*/ 102 w 43200"/>
                  <a:gd name="T1" fmla="*/ 23695 h 23695"/>
                  <a:gd name="T2" fmla="*/ 43200 w 43200"/>
                  <a:gd name="T3" fmla="*/ 21600 h 23695"/>
                  <a:gd name="T4" fmla="*/ 21600 w 43200"/>
                  <a:gd name="T5" fmla="*/ 21600 h 23695"/>
                </a:gdLst>
                <a:ahLst/>
                <a:cxnLst>
                  <a:cxn ang="0">
                    <a:pos x="T0" y="T1"/>
                  </a:cxn>
                  <a:cxn ang="0">
                    <a:pos x="T2" y="T3"/>
                  </a:cxn>
                  <a:cxn ang="0">
                    <a:pos x="T4" y="T5"/>
                  </a:cxn>
                </a:cxnLst>
                <a:rect l="0" t="0" r="r" b="b"/>
                <a:pathLst>
                  <a:path w="43200" h="23695" fill="none" extrusionOk="0">
                    <a:moveTo>
                      <a:pt x="101" y="23695"/>
                    </a:moveTo>
                    <a:cubicBezTo>
                      <a:pt x="33" y="22998"/>
                      <a:pt x="0" y="22299"/>
                      <a:pt x="0" y="21600"/>
                    </a:cubicBezTo>
                    <a:cubicBezTo>
                      <a:pt x="0" y="9670"/>
                      <a:pt x="9670" y="0"/>
                      <a:pt x="21600" y="0"/>
                    </a:cubicBezTo>
                    <a:cubicBezTo>
                      <a:pt x="33529" y="-1"/>
                      <a:pt x="43199" y="9670"/>
                      <a:pt x="43200" y="21599"/>
                    </a:cubicBezTo>
                  </a:path>
                  <a:path w="43200" h="23695" stroke="0" extrusionOk="0">
                    <a:moveTo>
                      <a:pt x="101" y="23695"/>
                    </a:moveTo>
                    <a:cubicBezTo>
                      <a:pt x="33" y="22998"/>
                      <a:pt x="0" y="22299"/>
                      <a:pt x="0" y="21600"/>
                    </a:cubicBezTo>
                    <a:cubicBezTo>
                      <a:pt x="0" y="9670"/>
                      <a:pt x="9670" y="0"/>
                      <a:pt x="21600" y="0"/>
                    </a:cubicBezTo>
                    <a:cubicBezTo>
                      <a:pt x="33529" y="-1"/>
                      <a:pt x="43199" y="9670"/>
                      <a:pt x="43200" y="21599"/>
                    </a:cubicBezTo>
                    <a:lnTo>
                      <a:pt x="21600" y="21600"/>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52" name="Arc 48"/>
              <p:cNvSpPr>
                <a:spLocks/>
              </p:cNvSpPr>
              <p:nvPr/>
            </p:nvSpPr>
            <p:spPr bwMode="auto">
              <a:xfrm>
                <a:off x="7071" y="11397"/>
                <a:ext cx="1460" cy="183"/>
              </a:xfrm>
              <a:custGeom>
                <a:avLst/>
                <a:gdLst>
                  <a:gd name="G0" fmla="+- 21512 0 0"/>
                  <a:gd name="G1" fmla="+- 21600 0 0"/>
                  <a:gd name="G2" fmla="+- 21600 0 0"/>
                  <a:gd name="T0" fmla="*/ 0 w 42593"/>
                  <a:gd name="T1" fmla="*/ 19648 h 21600"/>
                  <a:gd name="T2" fmla="*/ 42593 w 42593"/>
                  <a:gd name="T3" fmla="*/ 16895 h 21600"/>
                  <a:gd name="T4" fmla="*/ 21512 w 42593"/>
                  <a:gd name="T5" fmla="*/ 21600 h 21600"/>
                </a:gdLst>
                <a:ahLst/>
                <a:cxnLst>
                  <a:cxn ang="0">
                    <a:pos x="T0" y="T1"/>
                  </a:cxn>
                  <a:cxn ang="0">
                    <a:pos x="T2" y="T3"/>
                  </a:cxn>
                  <a:cxn ang="0">
                    <a:pos x="T4" y="T5"/>
                  </a:cxn>
                </a:cxnLst>
                <a:rect l="0" t="0" r="r" b="b"/>
                <a:pathLst>
                  <a:path w="42593" h="21600" fill="none" extrusionOk="0">
                    <a:moveTo>
                      <a:pt x="0" y="19648"/>
                    </a:moveTo>
                    <a:cubicBezTo>
                      <a:pt x="1010" y="8520"/>
                      <a:pt x="10339" y="-1"/>
                      <a:pt x="21512" y="0"/>
                    </a:cubicBezTo>
                    <a:cubicBezTo>
                      <a:pt x="31628" y="0"/>
                      <a:pt x="40389" y="7021"/>
                      <a:pt x="42593" y="16894"/>
                    </a:cubicBezTo>
                  </a:path>
                  <a:path w="42593" h="21600" stroke="0" extrusionOk="0">
                    <a:moveTo>
                      <a:pt x="0" y="19648"/>
                    </a:moveTo>
                    <a:cubicBezTo>
                      <a:pt x="1010" y="8520"/>
                      <a:pt x="10339" y="-1"/>
                      <a:pt x="21512" y="0"/>
                    </a:cubicBezTo>
                    <a:cubicBezTo>
                      <a:pt x="31628" y="0"/>
                      <a:pt x="40389" y="7021"/>
                      <a:pt x="42593" y="16894"/>
                    </a:cubicBezTo>
                    <a:lnTo>
                      <a:pt x="21512" y="21600"/>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53" name="Text Box 49"/>
              <p:cNvSpPr txBox="1">
                <a:spLocks noChangeArrowheads="1"/>
              </p:cNvSpPr>
              <p:nvPr/>
            </p:nvSpPr>
            <p:spPr bwMode="auto">
              <a:xfrm>
                <a:off x="7611" y="10997"/>
                <a:ext cx="48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r</a:t>
                </a:r>
                <a:r>
                  <a:rPr lang="en-US" altLang="zh-CN" b="1" baseline="-25000"/>
                  <a:t>1</a:t>
                </a:r>
                <a:endParaRPr lang="en-US" altLang="zh-CN" b="1"/>
              </a:p>
            </p:txBody>
          </p:sp>
        </p:grpSp>
        <p:sp>
          <p:nvSpPr>
            <p:cNvPr id="303154" name="Text Box 50"/>
            <p:cNvSpPr txBox="1">
              <a:spLocks noChangeArrowheads="1"/>
            </p:cNvSpPr>
            <p:nvPr/>
          </p:nvSpPr>
          <p:spPr bwMode="auto">
            <a:xfrm>
              <a:off x="5498" y="12725"/>
              <a:ext cx="1273"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en-US" sz="2000" b="1"/>
                <a:t>代之以</a:t>
              </a:r>
              <a:r>
                <a:rPr lang="zh-CN" altLang="en-US" b="1"/>
                <a:t>：</a:t>
              </a:r>
            </a:p>
          </p:txBody>
        </p:sp>
      </p:grpSp>
      <p:grpSp>
        <p:nvGrpSpPr>
          <p:cNvPr id="303155" name="Group 51"/>
          <p:cNvGrpSpPr>
            <a:grpSpLocks/>
          </p:cNvGrpSpPr>
          <p:nvPr/>
        </p:nvGrpSpPr>
        <p:grpSpPr bwMode="auto">
          <a:xfrm>
            <a:off x="2667000" y="5281614"/>
            <a:ext cx="6858000" cy="1171575"/>
            <a:chOff x="2851" y="13385"/>
            <a:chExt cx="5972" cy="960"/>
          </a:xfrm>
        </p:grpSpPr>
        <p:grpSp>
          <p:nvGrpSpPr>
            <p:cNvPr id="303156" name="Group 52"/>
            <p:cNvGrpSpPr>
              <a:grpSpLocks/>
            </p:cNvGrpSpPr>
            <p:nvPr/>
          </p:nvGrpSpPr>
          <p:grpSpPr bwMode="auto">
            <a:xfrm>
              <a:off x="6751" y="13705"/>
              <a:ext cx="2072" cy="607"/>
              <a:chOff x="3091" y="12045"/>
              <a:chExt cx="2166" cy="620"/>
            </a:xfrm>
          </p:grpSpPr>
          <p:grpSp>
            <p:nvGrpSpPr>
              <p:cNvPr id="303157" name="Group 53"/>
              <p:cNvGrpSpPr>
                <a:grpSpLocks/>
              </p:cNvGrpSpPr>
              <p:nvPr/>
            </p:nvGrpSpPr>
            <p:grpSpPr bwMode="auto">
              <a:xfrm>
                <a:off x="3091" y="12185"/>
                <a:ext cx="460" cy="480"/>
                <a:chOff x="3111" y="9265"/>
                <a:chExt cx="460" cy="480"/>
              </a:xfrm>
            </p:grpSpPr>
            <p:sp>
              <p:nvSpPr>
                <p:cNvPr id="303158" name="Oval 54"/>
                <p:cNvSpPr>
                  <a:spLocks noChangeArrowheads="1"/>
                </p:cNvSpPr>
                <p:nvPr/>
              </p:nvSpPr>
              <p:spPr bwMode="auto">
                <a:xfrm>
                  <a:off x="3111" y="930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59" name="Text Box 55"/>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x</a:t>
                  </a:r>
                </a:p>
              </p:txBody>
            </p:sp>
          </p:grpSp>
          <p:grpSp>
            <p:nvGrpSpPr>
              <p:cNvPr id="303160" name="Group 56"/>
              <p:cNvGrpSpPr>
                <a:grpSpLocks/>
              </p:cNvGrpSpPr>
              <p:nvPr/>
            </p:nvGrpSpPr>
            <p:grpSpPr bwMode="auto">
              <a:xfrm>
                <a:off x="4797" y="12185"/>
                <a:ext cx="460" cy="480"/>
                <a:chOff x="3111" y="9265"/>
                <a:chExt cx="460" cy="480"/>
              </a:xfrm>
            </p:grpSpPr>
            <p:sp>
              <p:nvSpPr>
                <p:cNvPr id="303161" name="Oval 57"/>
                <p:cNvSpPr>
                  <a:spLocks noChangeArrowheads="1"/>
                </p:cNvSpPr>
                <p:nvPr/>
              </p:nvSpPr>
              <p:spPr bwMode="auto">
                <a:xfrm>
                  <a:off x="3111" y="9305"/>
                  <a:ext cx="380" cy="380"/>
                </a:xfrm>
                <a:prstGeom prst="ellipse">
                  <a:avLst/>
                </a:prstGeom>
                <a:noFill/>
                <a:ln w="63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62" name="Text Box 58"/>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y</a:t>
                  </a:r>
                </a:p>
              </p:txBody>
            </p:sp>
          </p:grpSp>
          <p:sp>
            <p:nvSpPr>
              <p:cNvPr id="303163" name="Line 59"/>
              <p:cNvSpPr>
                <a:spLocks noChangeShapeType="1"/>
              </p:cNvSpPr>
              <p:nvPr/>
            </p:nvSpPr>
            <p:spPr bwMode="auto">
              <a:xfrm>
                <a:off x="3471" y="12425"/>
                <a:ext cx="13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64" name="Text Box 60"/>
              <p:cNvSpPr txBox="1">
                <a:spLocks noChangeArrowheads="1"/>
              </p:cNvSpPr>
              <p:nvPr/>
            </p:nvSpPr>
            <p:spPr bwMode="auto">
              <a:xfrm>
                <a:off x="3711" y="12045"/>
                <a:ext cx="84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zh-CN" b="1"/>
                  <a:t>  </a:t>
                </a:r>
                <a:r>
                  <a:rPr lang="en-US" altLang="zh-CN" b="1"/>
                  <a:t>r</a:t>
                </a:r>
                <a:r>
                  <a:rPr lang="en-US" altLang="zh-CN" b="1" baseline="-25000"/>
                  <a:t>1</a:t>
                </a:r>
                <a:r>
                  <a:rPr lang="en-US" altLang="zh-CN" b="1" baseline="30000"/>
                  <a:t>*</a:t>
                </a:r>
                <a:endParaRPr lang="en-US" altLang="zh-CN" b="1"/>
              </a:p>
            </p:txBody>
          </p:sp>
        </p:grpSp>
        <p:grpSp>
          <p:nvGrpSpPr>
            <p:cNvPr id="303165" name="Group 61"/>
            <p:cNvGrpSpPr>
              <a:grpSpLocks/>
            </p:cNvGrpSpPr>
            <p:nvPr/>
          </p:nvGrpSpPr>
          <p:grpSpPr bwMode="auto">
            <a:xfrm>
              <a:off x="2851" y="13385"/>
              <a:ext cx="2454" cy="960"/>
              <a:chOff x="6691" y="12305"/>
              <a:chExt cx="2566" cy="980"/>
            </a:xfrm>
          </p:grpSpPr>
          <p:grpSp>
            <p:nvGrpSpPr>
              <p:cNvPr id="303166" name="Group 62"/>
              <p:cNvGrpSpPr>
                <a:grpSpLocks/>
              </p:cNvGrpSpPr>
              <p:nvPr/>
            </p:nvGrpSpPr>
            <p:grpSpPr bwMode="auto">
              <a:xfrm>
                <a:off x="6691" y="12798"/>
                <a:ext cx="460" cy="480"/>
                <a:chOff x="3111" y="9265"/>
                <a:chExt cx="460" cy="480"/>
              </a:xfrm>
            </p:grpSpPr>
            <p:sp>
              <p:nvSpPr>
                <p:cNvPr id="303167" name="Oval 63"/>
                <p:cNvSpPr>
                  <a:spLocks noChangeArrowheads="1"/>
                </p:cNvSpPr>
                <p:nvPr/>
              </p:nvSpPr>
              <p:spPr bwMode="auto">
                <a:xfrm>
                  <a:off x="3111" y="930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68" name="Text Box 64"/>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x</a:t>
                  </a:r>
                </a:p>
              </p:txBody>
            </p:sp>
          </p:grpSp>
          <p:grpSp>
            <p:nvGrpSpPr>
              <p:cNvPr id="303169" name="Group 65"/>
              <p:cNvGrpSpPr>
                <a:grpSpLocks/>
              </p:cNvGrpSpPr>
              <p:nvPr/>
            </p:nvGrpSpPr>
            <p:grpSpPr bwMode="auto">
              <a:xfrm>
                <a:off x="7737" y="12798"/>
                <a:ext cx="460" cy="480"/>
                <a:chOff x="3111" y="9265"/>
                <a:chExt cx="460" cy="480"/>
              </a:xfrm>
            </p:grpSpPr>
            <p:sp>
              <p:nvSpPr>
                <p:cNvPr id="303170" name="Oval 66"/>
                <p:cNvSpPr>
                  <a:spLocks noChangeArrowheads="1"/>
                </p:cNvSpPr>
                <p:nvPr/>
              </p:nvSpPr>
              <p:spPr bwMode="auto">
                <a:xfrm>
                  <a:off x="3111" y="9305"/>
                  <a:ext cx="380" cy="380"/>
                </a:xfrm>
                <a:prstGeom prst="ellipse">
                  <a:avLst/>
                </a:prstGeom>
                <a:noFill/>
                <a:ln w="63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71" name="Text Box 67"/>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z</a:t>
                  </a:r>
                </a:p>
              </p:txBody>
            </p:sp>
          </p:grpSp>
          <p:sp>
            <p:nvSpPr>
              <p:cNvPr id="303172" name="Line 68"/>
              <p:cNvSpPr>
                <a:spLocks noChangeShapeType="1"/>
              </p:cNvSpPr>
              <p:nvPr/>
            </p:nvSpPr>
            <p:spPr bwMode="auto">
              <a:xfrm flipV="1">
                <a:off x="7071" y="13045"/>
                <a:ext cx="64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73" name="Text Box 69"/>
              <p:cNvSpPr txBox="1">
                <a:spLocks noChangeArrowheads="1"/>
              </p:cNvSpPr>
              <p:nvPr/>
            </p:nvSpPr>
            <p:spPr bwMode="auto">
              <a:xfrm>
                <a:off x="6997" y="12658"/>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sym typeface="Symbol" pitchFamily="18" charset="2"/>
                  </a:rPr>
                  <a:t>   </a:t>
                </a:r>
                <a:endParaRPr lang="en-US" altLang="zh-CN" b="1"/>
              </a:p>
            </p:txBody>
          </p:sp>
          <p:grpSp>
            <p:nvGrpSpPr>
              <p:cNvPr id="303174" name="Group 70"/>
              <p:cNvGrpSpPr>
                <a:grpSpLocks/>
              </p:cNvGrpSpPr>
              <p:nvPr/>
            </p:nvGrpSpPr>
            <p:grpSpPr bwMode="auto">
              <a:xfrm>
                <a:off x="8797" y="12805"/>
                <a:ext cx="460" cy="480"/>
                <a:chOff x="3111" y="9265"/>
                <a:chExt cx="460" cy="480"/>
              </a:xfrm>
            </p:grpSpPr>
            <p:sp>
              <p:nvSpPr>
                <p:cNvPr id="303175" name="Oval 71"/>
                <p:cNvSpPr>
                  <a:spLocks noChangeArrowheads="1"/>
                </p:cNvSpPr>
                <p:nvPr/>
              </p:nvSpPr>
              <p:spPr bwMode="auto">
                <a:xfrm>
                  <a:off x="3111" y="9305"/>
                  <a:ext cx="380" cy="380"/>
                </a:xfrm>
                <a:prstGeom prst="ellipse">
                  <a:avLst/>
                </a:prstGeom>
                <a:noFill/>
                <a:ln w="63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76" name="Text Box 72"/>
                <p:cNvSpPr txBox="1">
                  <a:spLocks noChangeArrowheads="1"/>
                </p:cNvSpPr>
                <p:nvPr/>
              </p:nvSpPr>
              <p:spPr bwMode="auto">
                <a:xfrm>
                  <a:off x="3111" y="9265"/>
                  <a:ext cx="46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t>y</a:t>
                  </a:r>
                </a:p>
              </p:txBody>
            </p:sp>
          </p:grpSp>
          <p:sp>
            <p:nvSpPr>
              <p:cNvPr id="303177" name="Line 73"/>
              <p:cNvSpPr>
                <a:spLocks noChangeShapeType="1"/>
              </p:cNvSpPr>
              <p:nvPr/>
            </p:nvSpPr>
            <p:spPr bwMode="auto">
              <a:xfrm flipV="1">
                <a:off x="8131" y="13045"/>
                <a:ext cx="666"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78" name="Text Box 74"/>
              <p:cNvSpPr txBox="1">
                <a:spLocks noChangeArrowheads="1"/>
              </p:cNvSpPr>
              <p:nvPr/>
            </p:nvSpPr>
            <p:spPr bwMode="auto">
              <a:xfrm>
                <a:off x="8057" y="12665"/>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en-US" altLang="zh-CN" b="1">
                    <a:sym typeface="Symbol" pitchFamily="18" charset="2"/>
                  </a:rPr>
                  <a:t>   </a:t>
                </a:r>
                <a:endParaRPr lang="en-US" altLang="zh-CN" b="1"/>
              </a:p>
            </p:txBody>
          </p:sp>
          <p:sp>
            <p:nvSpPr>
              <p:cNvPr id="303179" name="Arc 75"/>
              <p:cNvSpPr>
                <a:spLocks/>
              </p:cNvSpPr>
              <p:nvPr/>
            </p:nvSpPr>
            <p:spPr bwMode="auto">
              <a:xfrm flipH="1" flipV="1">
                <a:off x="7751" y="12505"/>
                <a:ext cx="380" cy="346"/>
              </a:xfrm>
              <a:custGeom>
                <a:avLst/>
                <a:gdLst>
                  <a:gd name="G0" fmla="+- 21600 0 0"/>
                  <a:gd name="G1" fmla="+- 19802 0 0"/>
                  <a:gd name="G2" fmla="+- 21600 0 0"/>
                  <a:gd name="T0" fmla="*/ 31562 w 43200"/>
                  <a:gd name="T1" fmla="*/ 636 h 41402"/>
                  <a:gd name="T2" fmla="*/ 12972 w 43200"/>
                  <a:gd name="T3" fmla="*/ 0 h 41402"/>
                  <a:gd name="T4" fmla="*/ 21600 w 43200"/>
                  <a:gd name="T5" fmla="*/ 19802 h 41402"/>
                </a:gdLst>
                <a:ahLst/>
                <a:cxnLst>
                  <a:cxn ang="0">
                    <a:pos x="T0" y="T1"/>
                  </a:cxn>
                  <a:cxn ang="0">
                    <a:pos x="T2" y="T3"/>
                  </a:cxn>
                  <a:cxn ang="0">
                    <a:pos x="T4" y="T5"/>
                  </a:cxn>
                </a:cxnLst>
                <a:rect l="0" t="0" r="r" b="b"/>
                <a:pathLst>
                  <a:path w="43200" h="41402" fill="none" extrusionOk="0">
                    <a:moveTo>
                      <a:pt x="31561" y="636"/>
                    </a:moveTo>
                    <a:cubicBezTo>
                      <a:pt x="38712" y="4353"/>
                      <a:pt x="43200" y="11742"/>
                      <a:pt x="43200" y="19802"/>
                    </a:cubicBezTo>
                    <a:cubicBezTo>
                      <a:pt x="43200" y="31731"/>
                      <a:pt x="33529" y="41402"/>
                      <a:pt x="21600" y="41402"/>
                    </a:cubicBezTo>
                    <a:cubicBezTo>
                      <a:pt x="9670" y="41402"/>
                      <a:pt x="0" y="31731"/>
                      <a:pt x="0" y="19802"/>
                    </a:cubicBezTo>
                    <a:cubicBezTo>
                      <a:pt x="-1" y="11208"/>
                      <a:pt x="5093" y="3432"/>
                      <a:pt x="12972" y="0"/>
                    </a:cubicBezTo>
                  </a:path>
                  <a:path w="43200" h="41402" stroke="0" extrusionOk="0">
                    <a:moveTo>
                      <a:pt x="31561" y="636"/>
                    </a:moveTo>
                    <a:cubicBezTo>
                      <a:pt x="38712" y="4353"/>
                      <a:pt x="43200" y="11742"/>
                      <a:pt x="43200" y="19802"/>
                    </a:cubicBezTo>
                    <a:cubicBezTo>
                      <a:pt x="43200" y="31731"/>
                      <a:pt x="33529" y="41402"/>
                      <a:pt x="21600" y="41402"/>
                    </a:cubicBezTo>
                    <a:cubicBezTo>
                      <a:pt x="9670" y="41402"/>
                      <a:pt x="0" y="31731"/>
                      <a:pt x="0" y="19802"/>
                    </a:cubicBezTo>
                    <a:cubicBezTo>
                      <a:pt x="-1" y="11208"/>
                      <a:pt x="5093" y="3432"/>
                      <a:pt x="12972" y="0"/>
                    </a:cubicBezTo>
                    <a:lnTo>
                      <a:pt x="21600" y="19802"/>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3180" name="Text Box 76"/>
              <p:cNvSpPr txBox="1">
                <a:spLocks noChangeArrowheads="1"/>
              </p:cNvSpPr>
              <p:nvPr/>
            </p:nvSpPr>
            <p:spPr bwMode="auto">
              <a:xfrm>
                <a:off x="7991" y="12305"/>
                <a:ext cx="620"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zh-CN" b="1"/>
                  <a:t>  </a:t>
                </a:r>
                <a:r>
                  <a:rPr lang="en-US" altLang="zh-CN" b="1"/>
                  <a:t>r</a:t>
                </a:r>
                <a:r>
                  <a:rPr lang="en-US" altLang="zh-CN" b="1" baseline="-25000"/>
                  <a:t>1</a:t>
                </a:r>
                <a:endParaRPr lang="en-US" altLang="zh-CN" b="1"/>
              </a:p>
            </p:txBody>
          </p:sp>
        </p:grpSp>
        <p:sp>
          <p:nvSpPr>
            <p:cNvPr id="303181" name="Text Box 77"/>
            <p:cNvSpPr txBox="1">
              <a:spLocks noChangeArrowheads="1"/>
            </p:cNvSpPr>
            <p:nvPr/>
          </p:nvSpPr>
          <p:spPr bwMode="auto">
            <a:xfrm>
              <a:off x="5511" y="13885"/>
              <a:ext cx="1160" cy="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r>
                <a:rPr lang="zh-CN" altLang="en-US" sz="2000" b="1"/>
                <a:t>代之以</a:t>
              </a:r>
              <a:r>
                <a:rPr lang="zh-CN" altLang="en-US" b="1"/>
                <a:t>：</a:t>
              </a:r>
            </a:p>
          </p:txBody>
        </p:sp>
      </p:grpSp>
      <p:sp>
        <p:nvSpPr>
          <p:cNvPr id="2" name="灯片编号占位符 1"/>
          <p:cNvSpPr>
            <a:spLocks noGrp="1"/>
          </p:cNvSpPr>
          <p:nvPr>
            <p:ph type="sldNum" sz="quarter" idx="10"/>
          </p:nvPr>
        </p:nvSpPr>
        <p:spPr/>
        <p:txBody>
          <a:bodyPr/>
          <a:lstStyle/>
          <a:p>
            <a:fld id="{53D5C0A6-204F-44E2-BC2D-888719E44444}" type="slidenum">
              <a:rPr lang="en-US" altLang="zh-CN" smtClean="0"/>
              <a:pPr/>
              <a:t>28</a:t>
            </a:fld>
            <a:endParaRPr lang="en-US" altLang="zh-CN"/>
          </a:p>
        </p:txBody>
      </p:sp>
    </p:spTree>
    <p:extLst>
      <p:ext uri="{BB962C8B-B14F-4D97-AF65-F5344CB8AC3E}">
        <p14:creationId xmlns:p14="http://schemas.microsoft.com/office/powerpoint/2010/main" val="7932440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3107">
                                            <p:txEl>
                                              <p:pRg st="0" end="0"/>
                                            </p:txEl>
                                          </p:spTgt>
                                        </p:tgtEl>
                                        <p:attrNameLst>
                                          <p:attrName>style.visibility</p:attrName>
                                        </p:attrNameLst>
                                      </p:cBhvr>
                                      <p:to>
                                        <p:strVal val="visible"/>
                                      </p:to>
                                    </p:set>
                                    <p:animEffect transition="in" filter="wipe(up)">
                                      <p:cBhvr>
                                        <p:cTn id="7" dur="500"/>
                                        <p:tgtEl>
                                          <p:spTgt spid="303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3107">
                                            <p:txEl>
                                              <p:pRg st="1" end="1"/>
                                            </p:txEl>
                                          </p:spTgt>
                                        </p:tgtEl>
                                        <p:attrNameLst>
                                          <p:attrName>style.visibility</p:attrName>
                                        </p:attrNameLst>
                                      </p:cBhvr>
                                      <p:to>
                                        <p:strVal val="visible"/>
                                      </p:to>
                                    </p:set>
                                    <p:animEffect transition="in" filter="wipe(up)">
                                      <p:cBhvr>
                                        <p:cTn id="12" dur="500"/>
                                        <p:tgtEl>
                                          <p:spTgt spid="3031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3108"/>
                                        </p:tgtEl>
                                        <p:attrNameLst>
                                          <p:attrName>style.visibility</p:attrName>
                                        </p:attrNameLst>
                                      </p:cBhvr>
                                      <p:to>
                                        <p:strVal val="visible"/>
                                      </p:to>
                                    </p:set>
                                    <p:animEffect transition="in" filter="wipe(left)">
                                      <p:cBhvr>
                                        <p:cTn id="17" dur="500"/>
                                        <p:tgtEl>
                                          <p:spTgt spid="3031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03133"/>
                                        </p:tgtEl>
                                        <p:attrNameLst>
                                          <p:attrName>style.visibility</p:attrName>
                                        </p:attrNameLst>
                                      </p:cBhvr>
                                      <p:to>
                                        <p:strVal val="visible"/>
                                      </p:to>
                                    </p:set>
                                    <p:animEffect transition="in" filter="wipe(left)">
                                      <p:cBhvr>
                                        <p:cTn id="22" dur="500"/>
                                        <p:tgtEl>
                                          <p:spTgt spid="3031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03155"/>
                                        </p:tgtEl>
                                        <p:attrNameLst>
                                          <p:attrName>style.visibility</p:attrName>
                                        </p:attrNameLst>
                                      </p:cBhvr>
                                      <p:to>
                                        <p:strVal val="visible"/>
                                      </p:to>
                                    </p:set>
                                    <p:animEffect transition="in" filter="wipe(left)">
                                      <p:cBhvr>
                                        <p:cTn id="27" dur="500"/>
                                        <p:tgtEl>
                                          <p:spTgt spid="303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DFA</a:t>
            </a:r>
            <a:r>
              <a:rPr lang="zh-CN" altLang="en-US" dirty="0"/>
              <a:t>与正则表达式</a:t>
            </a:r>
          </a:p>
        </p:txBody>
      </p:sp>
      <p:sp>
        <p:nvSpPr>
          <p:cNvPr id="3" name="内容占位符 2"/>
          <p:cNvSpPr>
            <a:spLocks noGrp="1"/>
          </p:cNvSpPr>
          <p:nvPr>
            <p:ph idx="1"/>
          </p:nvPr>
        </p:nvSpPr>
        <p:spPr/>
        <p:txBody>
          <a:bodyPr/>
          <a:lstStyle/>
          <a:p>
            <a:r>
              <a:rPr lang="zh-CN" altLang="en-US" dirty="0"/>
              <a:t>基本思路：考虑用正则表达式作为标记的自动机。这种自动机的语言是，把所有从初始状态到某个接受状态的路径沿途的正则表达式连接起来形成的语言的并。</a:t>
            </a:r>
          </a:p>
        </p:txBody>
      </p:sp>
      <p:pic>
        <p:nvPicPr>
          <p:cNvPr id="4" name="图片 3"/>
          <p:cNvPicPr>
            <a:picLocks noChangeAspect="1"/>
          </p:cNvPicPr>
          <p:nvPr/>
        </p:nvPicPr>
        <p:blipFill>
          <a:blip r:embed="rId2"/>
          <a:stretch>
            <a:fillRect/>
          </a:stretch>
        </p:blipFill>
        <p:spPr>
          <a:xfrm>
            <a:off x="0" y="3165228"/>
            <a:ext cx="6274940" cy="3525718"/>
          </a:xfrm>
          <a:prstGeom prst="rect">
            <a:avLst/>
          </a:prstGeom>
        </p:spPr>
      </p:pic>
      <p:pic>
        <p:nvPicPr>
          <p:cNvPr id="5" name="图片 4"/>
          <p:cNvPicPr>
            <a:picLocks noChangeAspect="1"/>
          </p:cNvPicPr>
          <p:nvPr/>
        </p:nvPicPr>
        <p:blipFill>
          <a:blip r:embed="rId3"/>
          <a:stretch>
            <a:fillRect/>
          </a:stretch>
        </p:blipFill>
        <p:spPr>
          <a:xfrm>
            <a:off x="6242537" y="3165228"/>
            <a:ext cx="5945564" cy="3525718"/>
          </a:xfrm>
          <a:prstGeom prst="rect">
            <a:avLst/>
          </a:prstGeom>
        </p:spPr>
      </p:pic>
    </p:spTree>
    <p:extLst>
      <p:ext uri="{BB962C8B-B14F-4D97-AF65-F5344CB8AC3E}">
        <p14:creationId xmlns:p14="http://schemas.microsoft.com/office/powerpoint/2010/main" val="38970214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1026"/>
          <p:cNvSpPr>
            <a:spLocks noChangeArrowheads="1"/>
          </p:cNvSpPr>
          <p:nvPr/>
        </p:nvSpPr>
        <p:spPr bwMode="auto">
          <a:xfrm>
            <a:off x="2438400" y="5467545"/>
            <a:ext cx="7391400" cy="1066800"/>
          </a:xfrm>
          <a:prstGeom prst="rect">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0707" name="Rectangle 1027"/>
          <p:cNvSpPr>
            <a:spLocks noChangeArrowheads="1"/>
          </p:cNvSpPr>
          <p:nvPr/>
        </p:nvSpPr>
        <p:spPr bwMode="auto">
          <a:xfrm>
            <a:off x="2438400" y="4629345"/>
            <a:ext cx="7391400" cy="838200"/>
          </a:xfrm>
          <a:prstGeom prst="rect">
            <a:avLst/>
          </a:prstGeom>
          <a:solidFill>
            <a:schemeClr val="hlink"/>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00731" name="Group 1051"/>
          <p:cNvGrpSpPr>
            <a:grpSpLocks/>
          </p:cNvGrpSpPr>
          <p:nvPr/>
        </p:nvGrpSpPr>
        <p:grpSpPr bwMode="auto">
          <a:xfrm>
            <a:off x="2438400" y="2267145"/>
            <a:ext cx="7391400" cy="457200"/>
            <a:chOff x="576" y="1296"/>
            <a:chExt cx="4656" cy="288"/>
          </a:xfrm>
        </p:grpSpPr>
        <p:sp>
          <p:nvSpPr>
            <p:cNvPr id="200726" name="Rectangle 1046"/>
            <p:cNvSpPr>
              <a:spLocks noChangeArrowheads="1"/>
            </p:cNvSpPr>
            <p:nvPr/>
          </p:nvSpPr>
          <p:spPr bwMode="auto">
            <a:xfrm>
              <a:off x="576" y="1296"/>
              <a:ext cx="4656"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a:latin typeface="宋体" charset="-122"/>
                </a:rPr>
                <a:t>文法类型          产生式形式的限制         文法产生的语言类</a:t>
              </a:r>
            </a:p>
          </p:txBody>
        </p:sp>
        <p:sp>
          <p:nvSpPr>
            <p:cNvPr id="200729" name="Line 1049"/>
            <p:cNvSpPr>
              <a:spLocks noChangeShapeType="1"/>
            </p:cNvSpPr>
            <p:nvPr/>
          </p:nvSpPr>
          <p:spPr bwMode="auto">
            <a:xfrm>
              <a:off x="1776"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0" name="Line 1050"/>
            <p:cNvSpPr>
              <a:spLocks noChangeShapeType="1"/>
            </p:cNvSpPr>
            <p:nvPr/>
          </p:nvSpPr>
          <p:spPr bwMode="auto">
            <a:xfrm>
              <a:off x="3648"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0732" name="Group 1052"/>
          <p:cNvGrpSpPr>
            <a:grpSpLocks/>
          </p:cNvGrpSpPr>
          <p:nvPr/>
        </p:nvGrpSpPr>
        <p:grpSpPr bwMode="auto">
          <a:xfrm>
            <a:off x="2438400" y="2724345"/>
            <a:ext cx="7391400" cy="914400"/>
            <a:chOff x="576" y="1296"/>
            <a:chExt cx="4656" cy="288"/>
          </a:xfrm>
        </p:grpSpPr>
        <p:sp>
          <p:nvSpPr>
            <p:cNvPr id="200733" name="Rectangle 1053"/>
            <p:cNvSpPr>
              <a:spLocks noChangeArrowheads="1"/>
            </p:cNvSpPr>
            <p:nvPr/>
          </p:nvSpPr>
          <p:spPr bwMode="auto">
            <a:xfrm>
              <a:off x="576" y="1296"/>
              <a:ext cx="4656"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sz="1600" b="1" dirty="0">
                  <a:latin typeface="宋体" charset="-122"/>
                  <a:sym typeface="Symbol" pitchFamily="18" charset="2"/>
                </a:rPr>
                <a:t>                            </a:t>
              </a:r>
              <a:endParaRPr lang="en-US" altLang="zh-CN" sz="1600" b="1" dirty="0">
                <a:latin typeface="宋体" charset="-122"/>
              </a:endParaRPr>
            </a:p>
            <a:p>
              <a:pPr algn="l"/>
              <a:r>
                <a:rPr lang="en-US" altLang="zh-CN" sz="1600" b="1" dirty="0">
                  <a:latin typeface="宋体" charset="-122"/>
                </a:rPr>
                <a:t>  0</a:t>
              </a:r>
              <a:r>
                <a:rPr lang="zh-CN" altLang="en-US" sz="1600" b="1" dirty="0">
                  <a:latin typeface="宋体" charset="-122"/>
                </a:rPr>
                <a:t>型文法             其中 </a:t>
              </a:r>
              <a:r>
                <a:rPr lang="zh-CN" altLang="en-US" sz="1600" b="1" dirty="0">
                  <a:latin typeface="宋体" charset="-122"/>
                  <a:sym typeface="Symbol" pitchFamily="18" charset="2"/>
                </a:rPr>
                <a:t></a:t>
              </a:r>
              <a:r>
                <a:rPr lang="en-US" altLang="zh-CN" sz="1600" b="1" dirty="0">
                  <a:latin typeface="宋体" charset="-122"/>
                </a:rPr>
                <a:t>,</a:t>
              </a:r>
              <a:r>
                <a:rPr lang="en-US" altLang="zh-CN" sz="1600" b="1" dirty="0">
                  <a:latin typeface="宋体" charset="-122"/>
                  <a:sym typeface="Symbol" pitchFamily="18" charset="2"/>
                </a:rPr>
                <a:t></a:t>
              </a:r>
              <a:r>
                <a:rPr lang="en-US" altLang="zh-CN" sz="1600" b="1" dirty="0">
                  <a:latin typeface="宋体" charset="-122"/>
                </a:rPr>
                <a:t>(V</a:t>
              </a:r>
              <a:r>
                <a:rPr lang="en-US" altLang="zh-CN" sz="1600" b="1" baseline="-25000" dirty="0">
                  <a:latin typeface="宋体" charset="-122"/>
                </a:rPr>
                <a:t>T</a:t>
              </a:r>
              <a:r>
                <a:rPr lang="en-US" altLang="zh-CN" sz="1600" b="1" dirty="0">
                  <a:latin typeface="宋体" charset="-122"/>
                </a:rPr>
                <a:t>∪V</a:t>
              </a:r>
              <a:r>
                <a:rPr lang="en-US" altLang="zh-CN" sz="1600" b="1" baseline="-25000" dirty="0">
                  <a:latin typeface="宋体" charset="-122"/>
                </a:rPr>
                <a:t>N</a:t>
              </a:r>
              <a:r>
                <a:rPr lang="en-US" altLang="zh-CN" sz="1600" b="1" dirty="0">
                  <a:latin typeface="宋体" charset="-122"/>
                </a:rPr>
                <a:t>)</a:t>
              </a:r>
              <a:r>
                <a:rPr lang="en-US" altLang="zh-CN" sz="1600" b="1" baseline="30000" dirty="0">
                  <a:latin typeface="宋体" charset="-122"/>
                </a:rPr>
                <a:t>*                    </a:t>
              </a:r>
              <a:r>
                <a:rPr lang="en-US" altLang="zh-CN" sz="1600" b="1" dirty="0">
                  <a:latin typeface="宋体" charset="-122"/>
                </a:rPr>
                <a:t>0</a:t>
              </a:r>
              <a:r>
                <a:rPr lang="zh-CN" altLang="en-US" sz="1600" b="1" dirty="0">
                  <a:latin typeface="宋体" charset="-122"/>
                </a:rPr>
                <a:t>型语言</a:t>
              </a:r>
            </a:p>
            <a:p>
              <a:pPr algn="l"/>
              <a:r>
                <a:rPr lang="zh-CN" altLang="en-US" sz="1600" b="1" dirty="0">
                  <a:latin typeface="宋体" charset="-122"/>
                </a:rPr>
                <a:t>                            </a:t>
              </a:r>
              <a:r>
                <a:rPr lang="zh-CN" altLang="zh-CN" sz="1600" b="1" dirty="0">
                  <a:latin typeface="宋体" charset="-122"/>
                </a:rPr>
                <a:t>|</a:t>
              </a:r>
              <a:r>
                <a:rPr lang="zh-CN" altLang="zh-CN" sz="1600" b="1" dirty="0">
                  <a:latin typeface="宋体" charset="-122"/>
                  <a:sym typeface="Symbol" pitchFamily="18" charset="2"/>
                </a:rPr>
                <a:t></a:t>
              </a:r>
              <a:r>
                <a:rPr lang="zh-CN" altLang="zh-CN" sz="1600" b="1" dirty="0">
                  <a:latin typeface="宋体" charset="-122"/>
                </a:rPr>
                <a:t>|</a:t>
              </a:r>
              <a:r>
                <a:rPr lang="zh-CN" altLang="zh-CN" sz="1600" b="1" dirty="0">
                  <a:latin typeface="宋体" charset="-122"/>
                  <a:sym typeface="Symbol" pitchFamily="18" charset="2"/>
                </a:rPr>
                <a:t></a:t>
              </a:r>
              <a:r>
                <a:rPr lang="zh-CN" altLang="zh-CN" sz="1600" b="1" dirty="0">
                  <a:latin typeface="宋体" charset="-122"/>
                </a:rPr>
                <a:t>0	</a:t>
              </a:r>
              <a:r>
                <a:rPr lang="en-US" altLang="zh-CN" sz="1600" b="1" dirty="0">
                  <a:latin typeface="宋体" charset="-122"/>
                </a:rPr>
                <a:t> </a:t>
              </a:r>
            </a:p>
          </p:txBody>
        </p:sp>
        <p:sp>
          <p:nvSpPr>
            <p:cNvPr id="200734" name="Line 1054"/>
            <p:cNvSpPr>
              <a:spLocks noChangeShapeType="1"/>
            </p:cNvSpPr>
            <p:nvPr/>
          </p:nvSpPr>
          <p:spPr bwMode="auto">
            <a:xfrm>
              <a:off x="1776"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5" name="Line 1055"/>
            <p:cNvSpPr>
              <a:spLocks noChangeShapeType="1"/>
            </p:cNvSpPr>
            <p:nvPr/>
          </p:nvSpPr>
          <p:spPr bwMode="auto">
            <a:xfrm>
              <a:off x="3648"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0736" name="Group 1056"/>
          <p:cNvGrpSpPr>
            <a:grpSpLocks/>
          </p:cNvGrpSpPr>
          <p:nvPr/>
        </p:nvGrpSpPr>
        <p:grpSpPr bwMode="auto">
          <a:xfrm>
            <a:off x="2438400" y="3638745"/>
            <a:ext cx="7391400" cy="990600"/>
            <a:chOff x="576" y="1296"/>
            <a:chExt cx="4656" cy="288"/>
          </a:xfrm>
        </p:grpSpPr>
        <p:sp>
          <p:nvSpPr>
            <p:cNvPr id="200737" name="Rectangle 1057"/>
            <p:cNvSpPr>
              <a:spLocks noChangeArrowheads="1"/>
            </p:cNvSpPr>
            <p:nvPr/>
          </p:nvSpPr>
          <p:spPr bwMode="auto">
            <a:xfrm>
              <a:off x="576" y="1296"/>
              <a:ext cx="4656"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sz="1600" b="1" dirty="0">
                  <a:latin typeface="宋体" charset="-122"/>
                  <a:sym typeface="Symbol" pitchFamily="18" charset="2"/>
                </a:rPr>
                <a:t>  </a:t>
              </a:r>
              <a:r>
                <a:rPr lang="en-US" altLang="zh-CN" sz="1600" b="1" dirty="0">
                  <a:latin typeface="宋体" charset="-122"/>
                </a:rPr>
                <a:t>1</a:t>
              </a:r>
              <a:r>
                <a:rPr lang="zh-CN" altLang="en-US" sz="1600" b="1" dirty="0">
                  <a:latin typeface="宋体" charset="-122"/>
                </a:rPr>
                <a:t>型文法，即               </a:t>
              </a:r>
              <a:r>
                <a:rPr lang="zh-CN" altLang="en-US" sz="1600" b="1" dirty="0">
                  <a:latin typeface="宋体" charset="-122"/>
                  <a:sym typeface="Symbol" pitchFamily="18" charset="2"/>
                </a:rPr>
                <a:t>                    </a:t>
              </a:r>
              <a:r>
                <a:rPr lang="zh-CN" altLang="zh-CN" sz="1600" b="1" dirty="0">
                  <a:latin typeface="宋体" charset="-122"/>
                </a:rPr>
                <a:t>1</a:t>
              </a:r>
              <a:r>
                <a:rPr lang="zh-CN" altLang="en-US" sz="1600" b="1" dirty="0">
                  <a:latin typeface="宋体" charset="-122"/>
                </a:rPr>
                <a:t>型语言，即</a:t>
              </a:r>
            </a:p>
            <a:p>
              <a:pPr algn="l">
                <a:lnSpc>
                  <a:spcPct val="120000"/>
                </a:lnSpc>
              </a:pPr>
              <a:r>
                <a:rPr lang="zh-CN" altLang="en-US" sz="1600" b="1" dirty="0">
                  <a:latin typeface="宋体" charset="-122"/>
                </a:rPr>
                <a:t>上下文有关文法        其中 </a:t>
              </a:r>
              <a:r>
                <a:rPr lang="zh-CN" altLang="en-US" sz="1600" b="1" dirty="0">
                  <a:latin typeface="宋体" charset="-122"/>
                  <a:sym typeface="Symbol" pitchFamily="18" charset="2"/>
                </a:rPr>
                <a:t></a:t>
              </a:r>
              <a:r>
                <a:rPr lang="en-US" altLang="zh-CN" sz="1600" b="1" dirty="0">
                  <a:latin typeface="宋体" charset="-122"/>
                </a:rPr>
                <a:t>,</a:t>
              </a:r>
              <a:r>
                <a:rPr lang="en-US" altLang="zh-CN" sz="1600" b="1" dirty="0">
                  <a:latin typeface="宋体" charset="-122"/>
                  <a:sym typeface="Symbol" pitchFamily="18" charset="2"/>
                </a:rPr>
                <a:t></a:t>
              </a:r>
              <a:r>
                <a:rPr lang="en-US" altLang="zh-CN" sz="1600" b="1" dirty="0">
                  <a:latin typeface="宋体" charset="-122"/>
                </a:rPr>
                <a:t>(V</a:t>
              </a:r>
              <a:r>
                <a:rPr lang="en-US" altLang="zh-CN" sz="1600" b="1" baseline="-25000" dirty="0">
                  <a:latin typeface="宋体" charset="-122"/>
                </a:rPr>
                <a:t>T</a:t>
              </a:r>
              <a:r>
                <a:rPr lang="en-US" altLang="zh-CN" sz="1600" b="1" dirty="0">
                  <a:latin typeface="宋体" charset="-122"/>
                </a:rPr>
                <a:t>∪V</a:t>
              </a:r>
              <a:r>
                <a:rPr lang="en-US" altLang="zh-CN" sz="1600" b="1" baseline="-25000" dirty="0">
                  <a:latin typeface="宋体" charset="-122"/>
                </a:rPr>
                <a:t>N</a:t>
              </a:r>
              <a:r>
                <a:rPr lang="en-US" altLang="zh-CN" sz="1600" b="1" dirty="0">
                  <a:latin typeface="宋体" charset="-122"/>
                </a:rPr>
                <a:t>)</a:t>
              </a:r>
              <a:r>
                <a:rPr lang="en-US" altLang="zh-CN" sz="1600" b="1" baseline="30000" dirty="0">
                  <a:latin typeface="宋体" charset="-122"/>
                </a:rPr>
                <a:t>*                 </a:t>
              </a:r>
              <a:r>
                <a:rPr lang="zh-CN" altLang="en-US" sz="1600" b="1" dirty="0">
                  <a:latin typeface="宋体" charset="-122"/>
                </a:rPr>
                <a:t>上下文有关语言</a:t>
              </a:r>
              <a:endParaRPr lang="zh-CN" altLang="zh-CN" sz="1600" b="1" dirty="0">
                <a:latin typeface="宋体" charset="-122"/>
              </a:endParaRPr>
            </a:p>
            <a:p>
              <a:pPr algn="l">
                <a:lnSpc>
                  <a:spcPct val="120000"/>
                </a:lnSpc>
              </a:pPr>
              <a:r>
                <a:rPr lang="zh-CN" altLang="zh-CN" sz="1600" b="1" dirty="0">
                  <a:latin typeface="宋体" charset="-122"/>
                </a:rPr>
                <a:t>                           |</a:t>
              </a:r>
              <a:r>
                <a:rPr lang="zh-CN" altLang="zh-CN" sz="1600" b="1" dirty="0">
                  <a:latin typeface="宋体" charset="-122"/>
                  <a:sym typeface="Symbol" pitchFamily="18" charset="2"/>
                </a:rPr>
                <a:t></a:t>
              </a:r>
              <a:r>
                <a:rPr lang="zh-CN" altLang="zh-CN" sz="1600" b="1" dirty="0">
                  <a:latin typeface="宋体" charset="-122"/>
                </a:rPr>
                <a:t>|</a:t>
              </a:r>
              <a:r>
                <a:rPr lang="zh-CN" altLang="zh-CN" sz="1600" b="1" dirty="0">
                  <a:latin typeface="宋体" charset="-122"/>
                  <a:sym typeface="Symbol" pitchFamily="18" charset="2"/>
                </a:rPr>
                <a:t></a:t>
              </a:r>
              <a:r>
                <a:rPr lang="zh-CN" altLang="zh-CN" sz="1600" b="1" dirty="0">
                  <a:latin typeface="宋体" charset="-122"/>
                </a:rPr>
                <a:t>|</a:t>
              </a:r>
              <a:r>
                <a:rPr lang="zh-CN" altLang="zh-CN" sz="1600" b="1" dirty="0">
                  <a:latin typeface="宋体" charset="-122"/>
                  <a:sym typeface="Symbol" pitchFamily="18" charset="2"/>
                </a:rPr>
                <a:t></a:t>
              </a:r>
              <a:r>
                <a:rPr lang="zh-CN" altLang="zh-CN" sz="1600" b="1" dirty="0">
                  <a:latin typeface="宋体" charset="-122"/>
                </a:rPr>
                <a:t>|</a:t>
              </a:r>
              <a:r>
                <a:rPr lang="en-US" altLang="zh-CN" sz="1600" b="1" dirty="0">
                  <a:latin typeface="宋体" charset="-122"/>
                </a:rPr>
                <a:t>  </a:t>
              </a:r>
            </a:p>
          </p:txBody>
        </p:sp>
        <p:sp>
          <p:nvSpPr>
            <p:cNvPr id="200738" name="Line 1058"/>
            <p:cNvSpPr>
              <a:spLocks noChangeShapeType="1"/>
            </p:cNvSpPr>
            <p:nvPr/>
          </p:nvSpPr>
          <p:spPr bwMode="auto">
            <a:xfrm>
              <a:off x="1776"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39" name="Line 1059"/>
            <p:cNvSpPr>
              <a:spLocks noChangeShapeType="1"/>
            </p:cNvSpPr>
            <p:nvPr/>
          </p:nvSpPr>
          <p:spPr bwMode="auto">
            <a:xfrm>
              <a:off x="3648"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0740" name="Group 1060"/>
          <p:cNvGrpSpPr>
            <a:grpSpLocks/>
          </p:cNvGrpSpPr>
          <p:nvPr/>
        </p:nvGrpSpPr>
        <p:grpSpPr bwMode="auto">
          <a:xfrm>
            <a:off x="2438400" y="4629345"/>
            <a:ext cx="7391400" cy="838200"/>
            <a:chOff x="576" y="1296"/>
            <a:chExt cx="4656" cy="288"/>
          </a:xfrm>
        </p:grpSpPr>
        <p:sp>
          <p:nvSpPr>
            <p:cNvPr id="200741" name="Rectangle 1061"/>
            <p:cNvSpPr>
              <a:spLocks noChangeArrowheads="1"/>
            </p:cNvSpPr>
            <p:nvPr/>
          </p:nvSpPr>
          <p:spPr bwMode="auto">
            <a:xfrm>
              <a:off x="576" y="1296"/>
              <a:ext cx="4656"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sz="1600" b="1">
                  <a:latin typeface="宋体" charset="-122"/>
                  <a:sym typeface="Symbol" pitchFamily="18" charset="2"/>
                </a:rPr>
                <a:t>  </a:t>
              </a:r>
              <a:r>
                <a:rPr lang="en-US" altLang="zh-CN" sz="1600" b="1">
                  <a:latin typeface="宋体" charset="-122"/>
                </a:rPr>
                <a:t>2</a:t>
              </a:r>
              <a:r>
                <a:rPr lang="zh-CN" altLang="en-US" sz="1600" b="1">
                  <a:latin typeface="宋体" charset="-122"/>
                </a:rPr>
                <a:t>型文法，即               </a:t>
              </a:r>
              <a:r>
                <a:rPr lang="en-US" altLang="zh-CN" sz="1600" b="1">
                  <a:latin typeface="宋体" charset="-122"/>
                </a:rPr>
                <a:t>A</a:t>
              </a:r>
              <a:r>
                <a:rPr lang="en-US" altLang="zh-CN" sz="1600" b="1">
                  <a:latin typeface="宋体" charset="-122"/>
                  <a:sym typeface="Symbol" pitchFamily="18" charset="2"/>
                </a:rPr>
                <a:t>                    </a:t>
              </a:r>
              <a:r>
                <a:rPr lang="en-US" altLang="zh-CN" sz="1600" b="1">
                  <a:latin typeface="宋体" charset="-122"/>
                </a:rPr>
                <a:t>2</a:t>
              </a:r>
              <a:r>
                <a:rPr lang="zh-CN" altLang="en-US" sz="1600" b="1">
                  <a:latin typeface="宋体" charset="-122"/>
                </a:rPr>
                <a:t>型语言，即</a:t>
              </a:r>
            </a:p>
            <a:p>
              <a:pPr algn="l">
                <a:lnSpc>
                  <a:spcPct val="120000"/>
                </a:lnSpc>
              </a:pPr>
              <a:r>
                <a:rPr lang="zh-CN" altLang="en-US" sz="1600" b="1">
                  <a:latin typeface="宋体" charset="-122"/>
                </a:rPr>
                <a:t>上下文无关文法        其中 </a:t>
              </a:r>
              <a:r>
                <a:rPr lang="en-US" altLang="zh-CN" sz="1600" b="1">
                  <a:latin typeface="宋体" charset="-122"/>
                </a:rPr>
                <a:t>A</a:t>
              </a:r>
              <a:r>
                <a:rPr lang="en-US" altLang="zh-CN" sz="1600" b="1">
                  <a:latin typeface="宋体" charset="-122"/>
                  <a:sym typeface="Symbol" pitchFamily="18" charset="2"/>
                </a:rPr>
                <a:t></a:t>
              </a:r>
              <a:r>
                <a:rPr lang="en-US" altLang="zh-CN" sz="1600" b="1">
                  <a:latin typeface="宋体" charset="-122"/>
                </a:rPr>
                <a:t>V</a:t>
              </a:r>
              <a:r>
                <a:rPr lang="en-US" altLang="zh-CN" sz="1600" b="1" baseline="-25000">
                  <a:latin typeface="宋体" charset="-122"/>
                </a:rPr>
                <a:t>N</a:t>
              </a:r>
              <a:r>
                <a:rPr lang="zh-CN" altLang="en-US" sz="1600" b="1">
                  <a:latin typeface="宋体" charset="-122"/>
                </a:rPr>
                <a:t>，</a:t>
              </a:r>
              <a:r>
                <a:rPr lang="zh-CN" altLang="en-US" sz="1600" b="1">
                  <a:latin typeface="宋体" charset="-122"/>
                  <a:sym typeface="Symbol" pitchFamily="18" charset="2"/>
                </a:rPr>
                <a:t></a:t>
              </a:r>
              <a:r>
                <a:rPr lang="en-US" altLang="zh-CN" sz="1600" b="1">
                  <a:latin typeface="宋体" charset="-122"/>
                </a:rPr>
                <a:t>(V</a:t>
              </a:r>
              <a:r>
                <a:rPr lang="en-US" altLang="zh-CN" sz="1600" b="1" baseline="-25000">
                  <a:latin typeface="宋体" charset="-122"/>
                </a:rPr>
                <a:t>T</a:t>
              </a:r>
              <a:r>
                <a:rPr lang="en-US" altLang="zh-CN" sz="1600" b="1">
                  <a:latin typeface="宋体" charset="-122"/>
                </a:rPr>
                <a:t>∪V</a:t>
              </a:r>
              <a:r>
                <a:rPr lang="en-US" altLang="zh-CN" sz="1600" b="1" baseline="-25000">
                  <a:latin typeface="宋体" charset="-122"/>
                </a:rPr>
                <a:t>N</a:t>
              </a:r>
              <a:r>
                <a:rPr lang="en-US" altLang="zh-CN" sz="1600" b="1">
                  <a:latin typeface="宋体" charset="-122"/>
                </a:rPr>
                <a:t>)</a:t>
              </a:r>
              <a:r>
                <a:rPr lang="en-US" altLang="zh-CN" sz="1600" b="1" baseline="30000">
                  <a:latin typeface="宋体" charset="-122"/>
                </a:rPr>
                <a:t>*</a:t>
              </a:r>
              <a:r>
                <a:rPr lang="en-US" altLang="zh-CN" sz="1600" b="1">
                  <a:latin typeface="宋体" charset="-122"/>
                </a:rPr>
                <a:t>        </a:t>
              </a:r>
              <a:r>
                <a:rPr lang="zh-CN" altLang="en-US" sz="1600" b="1">
                  <a:latin typeface="宋体" charset="-122"/>
                </a:rPr>
                <a:t>上下文无关语言</a:t>
              </a:r>
            </a:p>
          </p:txBody>
        </p:sp>
        <p:sp>
          <p:nvSpPr>
            <p:cNvPr id="200742" name="Line 1062"/>
            <p:cNvSpPr>
              <a:spLocks noChangeShapeType="1"/>
            </p:cNvSpPr>
            <p:nvPr/>
          </p:nvSpPr>
          <p:spPr bwMode="auto">
            <a:xfrm>
              <a:off x="1776"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3" name="Line 1063"/>
            <p:cNvSpPr>
              <a:spLocks noChangeShapeType="1"/>
            </p:cNvSpPr>
            <p:nvPr/>
          </p:nvSpPr>
          <p:spPr bwMode="auto">
            <a:xfrm>
              <a:off x="3648"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0744" name="Group 1064"/>
          <p:cNvGrpSpPr>
            <a:grpSpLocks/>
          </p:cNvGrpSpPr>
          <p:nvPr/>
        </p:nvGrpSpPr>
        <p:grpSpPr bwMode="auto">
          <a:xfrm>
            <a:off x="2438400" y="5467545"/>
            <a:ext cx="7391400" cy="1066800"/>
            <a:chOff x="576" y="1296"/>
            <a:chExt cx="4656" cy="288"/>
          </a:xfrm>
        </p:grpSpPr>
        <p:sp>
          <p:nvSpPr>
            <p:cNvPr id="200745" name="Rectangle 1065"/>
            <p:cNvSpPr>
              <a:spLocks noChangeArrowheads="1"/>
            </p:cNvSpPr>
            <p:nvPr/>
          </p:nvSpPr>
          <p:spPr bwMode="auto">
            <a:xfrm>
              <a:off x="576" y="1296"/>
              <a:ext cx="4656"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sz="1600" b="1">
                  <a:latin typeface="宋体" charset="-122"/>
                  <a:sym typeface="Symbol" pitchFamily="18" charset="2"/>
                </a:rPr>
                <a:t>  </a:t>
              </a:r>
              <a:r>
                <a:rPr lang="en-US" altLang="zh-CN" sz="1600" b="1">
                  <a:latin typeface="宋体" charset="-122"/>
                </a:rPr>
                <a:t>3</a:t>
              </a:r>
              <a:r>
                <a:rPr lang="zh-CN" altLang="en-US" sz="1600" b="1">
                  <a:latin typeface="宋体" charset="-122"/>
                </a:rPr>
                <a:t>型文法，即        </a:t>
              </a:r>
              <a:r>
                <a:rPr lang="en-US" altLang="zh-CN" sz="1600" b="1">
                  <a:latin typeface="宋体" charset="-122"/>
                </a:rPr>
                <a:t>A</a:t>
              </a:r>
              <a:r>
                <a:rPr lang="en-US" altLang="zh-CN" sz="1600" b="1">
                  <a:latin typeface="宋体" charset="-122"/>
                  <a:sym typeface="Symbol" pitchFamily="18" charset="2"/>
                </a:rPr>
                <a:t></a:t>
              </a:r>
              <a:r>
                <a:rPr lang="en-US" altLang="zh-CN" sz="1600" b="1">
                  <a:latin typeface="宋体" charset="-122"/>
                </a:rPr>
                <a:t>a</a:t>
              </a:r>
              <a:r>
                <a:rPr lang="zh-CN" altLang="en-US" sz="1600" b="1">
                  <a:latin typeface="宋体" charset="-122"/>
                </a:rPr>
                <a:t>或</a:t>
              </a:r>
              <a:r>
                <a:rPr lang="en-US" altLang="zh-CN" sz="1600" b="1">
                  <a:latin typeface="宋体" charset="-122"/>
                </a:rPr>
                <a:t>A</a:t>
              </a:r>
              <a:r>
                <a:rPr lang="en-US" altLang="zh-CN" sz="1600" b="1">
                  <a:latin typeface="宋体" charset="-122"/>
                  <a:sym typeface="Symbol" pitchFamily="18" charset="2"/>
                </a:rPr>
                <a:t></a:t>
              </a:r>
              <a:r>
                <a:rPr lang="en-US" altLang="zh-CN" sz="1600" b="1">
                  <a:latin typeface="宋体" charset="-122"/>
                </a:rPr>
                <a:t>aB</a:t>
              </a:r>
              <a:r>
                <a:rPr lang="zh-CN" altLang="en-US" sz="1600" b="1">
                  <a:latin typeface="宋体" charset="-122"/>
                </a:rPr>
                <a:t>（右线性），或       </a:t>
              </a:r>
              <a:r>
                <a:rPr lang="zh-CN" altLang="zh-CN" sz="1600" b="1">
                  <a:latin typeface="宋体" charset="-122"/>
                </a:rPr>
                <a:t>3</a:t>
              </a:r>
              <a:r>
                <a:rPr lang="zh-CN" altLang="en-US" sz="1600" b="1">
                  <a:latin typeface="宋体" charset="-122"/>
                </a:rPr>
                <a:t>型语言，即</a:t>
              </a:r>
            </a:p>
            <a:p>
              <a:pPr algn="l">
                <a:lnSpc>
                  <a:spcPct val="120000"/>
                </a:lnSpc>
              </a:pPr>
              <a:r>
                <a:rPr lang="zh-CN" altLang="en-US" sz="1600" b="1">
                  <a:latin typeface="宋体" charset="-122"/>
                </a:rPr>
                <a:t>  正规文法           </a:t>
              </a:r>
              <a:r>
                <a:rPr lang="en-US" altLang="zh-CN" sz="1600" b="1">
                  <a:latin typeface="宋体" charset="-122"/>
                </a:rPr>
                <a:t>A</a:t>
              </a:r>
              <a:r>
                <a:rPr lang="en-US" altLang="zh-CN" sz="1600" b="1">
                  <a:latin typeface="宋体" charset="-122"/>
                  <a:sym typeface="Symbol" pitchFamily="18" charset="2"/>
                </a:rPr>
                <a:t></a:t>
              </a:r>
              <a:r>
                <a:rPr lang="en-US" altLang="zh-CN" sz="1600" b="1">
                  <a:latin typeface="宋体" charset="-122"/>
                </a:rPr>
                <a:t>a</a:t>
              </a:r>
              <a:r>
                <a:rPr lang="zh-CN" altLang="en-US" sz="1600" b="1">
                  <a:latin typeface="宋体" charset="-122"/>
                </a:rPr>
                <a:t>或</a:t>
              </a:r>
              <a:r>
                <a:rPr lang="en-US" altLang="zh-CN" sz="1600" b="1">
                  <a:latin typeface="宋体" charset="-122"/>
                </a:rPr>
                <a:t>A</a:t>
              </a:r>
              <a:r>
                <a:rPr lang="en-US" altLang="zh-CN" sz="1600" b="1">
                  <a:latin typeface="宋体" charset="-122"/>
                  <a:sym typeface="Symbol" pitchFamily="18" charset="2"/>
                </a:rPr>
                <a:t></a:t>
              </a:r>
              <a:r>
                <a:rPr lang="en-US" altLang="zh-CN" sz="1600" b="1">
                  <a:latin typeface="宋体" charset="-122"/>
                </a:rPr>
                <a:t>Ba</a:t>
              </a:r>
              <a:r>
                <a:rPr lang="zh-CN" altLang="en-US" sz="1600" b="1">
                  <a:latin typeface="宋体" charset="-122"/>
                </a:rPr>
                <a:t>（左线性）            正规语言</a:t>
              </a:r>
            </a:p>
            <a:p>
              <a:pPr algn="l">
                <a:lnSpc>
                  <a:spcPct val="120000"/>
                </a:lnSpc>
              </a:pPr>
              <a:r>
                <a:rPr lang="zh-CN" altLang="zh-CN" sz="1600" b="1">
                  <a:latin typeface="宋体" charset="-122"/>
                </a:rPr>
                <a:t> </a:t>
              </a:r>
              <a:r>
                <a:rPr lang="zh-CN" altLang="en-US" sz="1600" b="1">
                  <a:latin typeface="宋体" charset="-122"/>
                </a:rPr>
                <a:t>（线性文法）        其中 </a:t>
              </a:r>
              <a:r>
                <a:rPr lang="en-US" altLang="zh-CN" sz="1600" b="1">
                  <a:latin typeface="宋体" charset="-122"/>
                </a:rPr>
                <a:t>A,B</a:t>
              </a:r>
              <a:r>
                <a:rPr lang="en-US" altLang="zh-CN" sz="1600" b="1">
                  <a:latin typeface="宋体" charset="-122"/>
                  <a:sym typeface="Symbol" pitchFamily="18" charset="2"/>
                </a:rPr>
                <a:t></a:t>
              </a:r>
              <a:r>
                <a:rPr lang="en-US" altLang="zh-CN" sz="1600" b="1">
                  <a:latin typeface="宋体" charset="-122"/>
                </a:rPr>
                <a:t>V</a:t>
              </a:r>
              <a:r>
                <a:rPr lang="en-US" altLang="zh-CN" sz="1600" b="1" baseline="-25000">
                  <a:latin typeface="宋体" charset="-122"/>
                </a:rPr>
                <a:t>N</a:t>
              </a:r>
              <a:r>
                <a:rPr lang="zh-CN" altLang="en-US" sz="1600" b="1">
                  <a:latin typeface="宋体" charset="-122"/>
                </a:rPr>
                <a:t>， </a:t>
              </a:r>
              <a:r>
                <a:rPr lang="en-US" altLang="zh-CN" sz="1600" b="1">
                  <a:latin typeface="宋体" charset="-122"/>
                </a:rPr>
                <a:t>a</a:t>
              </a:r>
              <a:r>
                <a:rPr lang="en-US" altLang="zh-CN" sz="1600" b="1">
                  <a:latin typeface="宋体" charset="-122"/>
                  <a:sym typeface="Symbol" pitchFamily="18" charset="2"/>
                </a:rPr>
                <a:t></a:t>
              </a:r>
              <a:r>
                <a:rPr lang="en-US" altLang="zh-CN" sz="1600" b="1">
                  <a:latin typeface="宋体" charset="-122"/>
                </a:rPr>
                <a:t>V</a:t>
              </a:r>
              <a:r>
                <a:rPr lang="en-US" altLang="zh-CN" sz="1600" b="1" baseline="-25000">
                  <a:latin typeface="宋体" charset="-122"/>
                </a:rPr>
                <a:t>T</a:t>
              </a:r>
              <a:r>
                <a:rPr lang="en-US" altLang="zh-CN" sz="1600" b="1">
                  <a:latin typeface="宋体" charset="-122"/>
                </a:rPr>
                <a:t>∪{</a:t>
              </a:r>
              <a:r>
                <a:rPr lang="en-US" altLang="zh-CN" sz="1600" b="1">
                  <a:latin typeface="宋体" charset="-122"/>
                  <a:sym typeface="Symbol" pitchFamily="18" charset="2"/>
                </a:rPr>
                <a:t></a:t>
              </a:r>
              <a:r>
                <a:rPr lang="en-US" altLang="zh-CN" sz="1600" b="1">
                  <a:latin typeface="宋体" charset="-122"/>
                </a:rPr>
                <a:t>}</a:t>
              </a:r>
            </a:p>
          </p:txBody>
        </p:sp>
        <p:sp>
          <p:nvSpPr>
            <p:cNvPr id="200746" name="Line 1066"/>
            <p:cNvSpPr>
              <a:spLocks noChangeShapeType="1"/>
            </p:cNvSpPr>
            <p:nvPr/>
          </p:nvSpPr>
          <p:spPr bwMode="auto">
            <a:xfrm>
              <a:off x="1776"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47" name="Line 1067"/>
            <p:cNvSpPr>
              <a:spLocks noChangeShapeType="1"/>
            </p:cNvSpPr>
            <p:nvPr/>
          </p:nvSpPr>
          <p:spPr bwMode="auto">
            <a:xfrm>
              <a:off x="3648" y="129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灯片编号占位符 1"/>
          <p:cNvSpPr>
            <a:spLocks noGrp="1"/>
          </p:cNvSpPr>
          <p:nvPr>
            <p:ph type="sldNum" sz="quarter" idx="10"/>
          </p:nvPr>
        </p:nvSpPr>
        <p:spPr/>
        <p:txBody>
          <a:bodyPr/>
          <a:lstStyle/>
          <a:p>
            <a:fld id="{53D5C0A6-204F-44E2-BC2D-888719E44444}" type="slidenum">
              <a:rPr lang="en-US" altLang="zh-CN" smtClean="0"/>
              <a:pPr/>
              <a:t>3</a:t>
            </a:fld>
            <a:endParaRPr lang="en-US" altLang="zh-CN"/>
          </a:p>
        </p:txBody>
      </p:sp>
      <p:sp>
        <p:nvSpPr>
          <p:cNvPr id="27" name="Rectangle 1026"/>
          <p:cNvSpPr txBox="1">
            <a:spLocks noChangeArrowheads="1"/>
          </p:cNvSpPr>
          <p:nvPr/>
        </p:nvSpPr>
        <p:spPr bwMode="auto">
          <a:xfrm>
            <a:off x="527537" y="152400"/>
            <a:ext cx="10524393"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kumimoji="1" sz="4000" b="1">
                <a:solidFill>
                  <a:srgbClr val="FF3300"/>
                </a:solidFill>
                <a:latin typeface="+mj-lt"/>
                <a:ea typeface="+mj-ea"/>
                <a:cs typeface="+mj-cs"/>
              </a:defRPr>
            </a:lvl1pPr>
            <a:lvl2pPr algn="l" rtl="0" fontAlgn="base">
              <a:spcBef>
                <a:spcPct val="0"/>
              </a:spcBef>
              <a:spcAft>
                <a:spcPct val="0"/>
              </a:spcAft>
              <a:defRPr kumimoji="1" sz="4000" b="1">
                <a:solidFill>
                  <a:srgbClr val="FF3300"/>
                </a:solidFill>
                <a:latin typeface="黑体" pitchFamily="2" charset="-122"/>
                <a:ea typeface="黑体" pitchFamily="2" charset="-122"/>
              </a:defRPr>
            </a:lvl2pPr>
            <a:lvl3pPr algn="l" rtl="0" fontAlgn="base">
              <a:spcBef>
                <a:spcPct val="0"/>
              </a:spcBef>
              <a:spcAft>
                <a:spcPct val="0"/>
              </a:spcAft>
              <a:defRPr kumimoji="1" sz="4000" b="1">
                <a:solidFill>
                  <a:srgbClr val="FF3300"/>
                </a:solidFill>
                <a:latin typeface="黑体" pitchFamily="2" charset="-122"/>
                <a:ea typeface="黑体" pitchFamily="2" charset="-122"/>
              </a:defRPr>
            </a:lvl3pPr>
            <a:lvl4pPr algn="l" rtl="0" fontAlgn="base">
              <a:spcBef>
                <a:spcPct val="0"/>
              </a:spcBef>
              <a:spcAft>
                <a:spcPct val="0"/>
              </a:spcAft>
              <a:defRPr kumimoji="1" sz="4000" b="1">
                <a:solidFill>
                  <a:srgbClr val="FF3300"/>
                </a:solidFill>
                <a:latin typeface="黑体" pitchFamily="2" charset="-122"/>
                <a:ea typeface="黑体" pitchFamily="2" charset="-122"/>
              </a:defRPr>
            </a:lvl4pPr>
            <a:lvl5pPr algn="l" rtl="0" fontAlgn="base">
              <a:spcBef>
                <a:spcPct val="0"/>
              </a:spcBef>
              <a:spcAft>
                <a:spcPct val="0"/>
              </a:spcAft>
              <a:defRPr kumimoji="1" sz="4000" b="1">
                <a:solidFill>
                  <a:srgbClr val="FF3300"/>
                </a:solidFill>
                <a:latin typeface="黑体" pitchFamily="2" charset="-122"/>
                <a:ea typeface="黑体" pitchFamily="2" charset="-122"/>
              </a:defRPr>
            </a:lvl5pPr>
            <a:lvl6pPr marL="457200" algn="l" rtl="0" fontAlgn="base">
              <a:spcBef>
                <a:spcPct val="0"/>
              </a:spcBef>
              <a:spcAft>
                <a:spcPct val="0"/>
              </a:spcAft>
              <a:defRPr kumimoji="1" sz="4000" b="1">
                <a:solidFill>
                  <a:srgbClr val="FF3300"/>
                </a:solidFill>
                <a:latin typeface="黑体" pitchFamily="2" charset="-122"/>
                <a:ea typeface="黑体" pitchFamily="2" charset="-122"/>
              </a:defRPr>
            </a:lvl6pPr>
            <a:lvl7pPr marL="914400" algn="l" rtl="0" fontAlgn="base">
              <a:spcBef>
                <a:spcPct val="0"/>
              </a:spcBef>
              <a:spcAft>
                <a:spcPct val="0"/>
              </a:spcAft>
              <a:defRPr kumimoji="1" sz="4000" b="1">
                <a:solidFill>
                  <a:srgbClr val="FF3300"/>
                </a:solidFill>
                <a:latin typeface="黑体" pitchFamily="2" charset="-122"/>
                <a:ea typeface="黑体" pitchFamily="2" charset="-122"/>
              </a:defRPr>
            </a:lvl7pPr>
            <a:lvl8pPr marL="1371600" algn="l" rtl="0" fontAlgn="base">
              <a:spcBef>
                <a:spcPct val="0"/>
              </a:spcBef>
              <a:spcAft>
                <a:spcPct val="0"/>
              </a:spcAft>
              <a:defRPr kumimoji="1" sz="4000" b="1">
                <a:solidFill>
                  <a:srgbClr val="FF3300"/>
                </a:solidFill>
                <a:latin typeface="黑体" pitchFamily="2" charset="-122"/>
                <a:ea typeface="黑体" pitchFamily="2" charset="-122"/>
              </a:defRPr>
            </a:lvl8pPr>
            <a:lvl9pPr marL="1828800" algn="l" rtl="0" fontAlgn="base">
              <a:spcBef>
                <a:spcPct val="0"/>
              </a:spcBef>
              <a:spcAft>
                <a:spcPct val="0"/>
              </a:spcAft>
              <a:defRPr kumimoji="1" sz="4000" b="1">
                <a:solidFill>
                  <a:srgbClr val="FF3300"/>
                </a:solidFill>
                <a:latin typeface="黑体" pitchFamily="2" charset="-122"/>
                <a:ea typeface="黑体" pitchFamily="2" charset="-122"/>
              </a:defRPr>
            </a:lvl9pPr>
          </a:lstStyle>
          <a:p>
            <a:r>
              <a:rPr lang="zh-CN" altLang="en-US" kern="0" dirty="0">
                <a:latin typeface="宋体" charset="-122"/>
              </a:rPr>
              <a:t>文法分类（两本书上的定义是统一的！要记！）</a:t>
            </a:r>
          </a:p>
        </p:txBody>
      </p:sp>
      <p:sp>
        <p:nvSpPr>
          <p:cNvPr id="28" name="Rectangle 1027"/>
          <p:cNvSpPr txBox="1">
            <a:spLocks noChangeArrowheads="1"/>
          </p:cNvSpPr>
          <p:nvPr/>
        </p:nvSpPr>
        <p:spPr bwMode="auto">
          <a:xfrm>
            <a:off x="1813719" y="1088740"/>
            <a:ext cx="8640763" cy="100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FF"/>
              </a:buClr>
              <a:buSzPct val="70000"/>
              <a:buFont typeface="Monotype Sorts" pitchFamily="2" charset="2"/>
              <a:buChar char="n"/>
              <a:defRPr kumimoji="1" sz="2800" b="1">
                <a:solidFill>
                  <a:schemeClr val="tx1"/>
                </a:solidFill>
                <a:latin typeface="+mn-lt"/>
                <a:ea typeface="+mn-ea"/>
                <a:cs typeface="+mn-cs"/>
              </a:defRPr>
            </a:lvl1pPr>
            <a:lvl2pPr marL="742950" indent="-285750" algn="l" rtl="0" fontAlgn="base">
              <a:spcBef>
                <a:spcPct val="20000"/>
              </a:spcBef>
              <a:spcAft>
                <a:spcPct val="0"/>
              </a:spcAft>
              <a:buClr>
                <a:srgbClr val="240CB4"/>
              </a:buClr>
              <a:buSzPct val="80000"/>
              <a:buFont typeface="Wingdings" pitchFamily="2" charset="2"/>
              <a:buChar char="u"/>
              <a:defRPr kumimoji="1" sz="2400" b="1">
                <a:solidFill>
                  <a:schemeClr val="tx1"/>
                </a:solidFill>
                <a:latin typeface="+mn-lt"/>
                <a:ea typeface="+mn-ea"/>
              </a:defRPr>
            </a:lvl2pPr>
            <a:lvl3pPr marL="1143000" indent="-228600" algn="l" rtl="0" fontAlgn="base">
              <a:spcBef>
                <a:spcPct val="20000"/>
              </a:spcBef>
              <a:spcAft>
                <a:spcPct val="0"/>
              </a:spcAft>
              <a:buClr>
                <a:srgbClr val="0000FF"/>
              </a:buClr>
              <a:buFont typeface="Wingdings" pitchFamily="2" charset="2"/>
              <a:buChar char="Ø"/>
              <a:defRPr kumimoji="1" sz="2000" b="1">
                <a:solidFill>
                  <a:schemeClr val="tx1"/>
                </a:solidFill>
                <a:latin typeface="+mn-lt"/>
                <a:ea typeface="+mn-ea"/>
              </a:defRPr>
            </a:lvl3pPr>
            <a:lvl4pPr marL="1600200" indent="-228600" algn="l" rtl="0" fontAlgn="base">
              <a:spcBef>
                <a:spcPct val="20000"/>
              </a:spcBef>
              <a:spcAft>
                <a:spcPct val="0"/>
              </a:spcAft>
              <a:buChar char="–"/>
              <a:defRPr kumimoji="1" b="1">
                <a:solidFill>
                  <a:schemeClr val="tx1"/>
                </a:solidFill>
                <a:latin typeface="+mn-lt"/>
                <a:ea typeface="+mn-ea"/>
              </a:defRPr>
            </a:lvl4pPr>
            <a:lvl5pPr marL="2057400" indent="-228600" algn="l" rtl="0" fontAlgn="base">
              <a:spcBef>
                <a:spcPct val="20000"/>
              </a:spcBef>
              <a:spcAft>
                <a:spcPct val="0"/>
              </a:spcAft>
              <a:buChar char="»"/>
              <a:defRPr kumimoji="1" b="1">
                <a:solidFill>
                  <a:schemeClr val="tx1"/>
                </a:solidFill>
                <a:latin typeface="+mn-lt"/>
                <a:ea typeface="+mn-ea"/>
              </a:defRPr>
            </a:lvl5pPr>
            <a:lvl6pPr marL="2514600" indent="-228600" algn="l" rtl="0" fontAlgn="base">
              <a:spcBef>
                <a:spcPct val="20000"/>
              </a:spcBef>
              <a:spcAft>
                <a:spcPct val="0"/>
              </a:spcAft>
              <a:buChar char="»"/>
              <a:defRPr kumimoji="1" b="1">
                <a:solidFill>
                  <a:schemeClr val="tx1"/>
                </a:solidFill>
                <a:latin typeface="+mn-lt"/>
                <a:ea typeface="+mn-ea"/>
              </a:defRPr>
            </a:lvl6pPr>
            <a:lvl7pPr marL="2971800" indent="-228600" algn="l" rtl="0" fontAlgn="base">
              <a:spcBef>
                <a:spcPct val="20000"/>
              </a:spcBef>
              <a:spcAft>
                <a:spcPct val="0"/>
              </a:spcAft>
              <a:buChar char="»"/>
              <a:defRPr kumimoji="1" b="1">
                <a:solidFill>
                  <a:schemeClr val="tx1"/>
                </a:solidFill>
                <a:latin typeface="+mn-lt"/>
                <a:ea typeface="+mn-ea"/>
              </a:defRPr>
            </a:lvl7pPr>
            <a:lvl8pPr marL="3429000" indent="-228600" algn="l" rtl="0" fontAlgn="base">
              <a:spcBef>
                <a:spcPct val="20000"/>
              </a:spcBef>
              <a:spcAft>
                <a:spcPct val="0"/>
              </a:spcAft>
              <a:buChar char="»"/>
              <a:defRPr kumimoji="1" b="1">
                <a:solidFill>
                  <a:schemeClr val="tx1"/>
                </a:solidFill>
                <a:latin typeface="+mn-lt"/>
                <a:ea typeface="+mn-ea"/>
              </a:defRPr>
            </a:lvl8pPr>
            <a:lvl9pPr marL="3886200" indent="-228600" algn="l" rtl="0" fontAlgn="base">
              <a:spcBef>
                <a:spcPct val="20000"/>
              </a:spcBef>
              <a:spcAft>
                <a:spcPct val="0"/>
              </a:spcAft>
              <a:buChar char="»"/>
              <a:defRPr kumimoji="1" b="1">
                <a:solidFill>
                  <a:schemeClr val="tx1"/>
                </a:solidFill>
                <a:latin typeface="+mn-lt"/>
                <a:ea typeface="+mn-ea"/>
              </a:defRPr>
            </a:lvl9pPr>
          </a:lstStyle>
          <a:p>
            <a:pPr marL="0" indent="0">
              <a:buNone/>
            </a:pPr>
            <a:r>
              <a:rPr lang="zh-CN" altLang="en-US" dirty="0">
                <a:latin typeface="宋体" charset="-122"/>
              </a:rPr>
              <a:t>根据对产生式施加的限制不同，定义了四类文法和    相应的四种形式语言类。</a:t>
            </a:r>
            <a:endParaRPr lang="zh-CN" altLang="en-US" kern="0" dirty="0">
              <a:latin typeface="宋体" charset="-122"/>
            </a:endParaRPr>
          </a:p>
        </p:txBody>
      </p:sp>
      <p:sp>
        <p:nvSpPr>
          <p:cNvPr id="3" name="矩形 2"/>
          <p:cNvSpPr/>
          <p:nvPr/>
        </p:nvSpPr>
        <p:spPr>
          <a:xfrm>
            <a:off x="9876692" y="3533880"/>
            <a:ext cx="1858108" cy="1200329"/>
          </a:xfrm>
          <a:prstGeom prst="rect">
            <a:avLst/>
          </a:prstGeom>
        </p:spPr>
        <p:txBody>
          <a:bodyPr wrap="square">
            <a:spAutoFit/>
          </a:bodyPr>
          <a:lstStyle/>
          <a:p>
            <a:r>
              <a:rPr lang="zh-CN" altLang="en-US" dirty="0">
                <a:solidFill>
                  <a:srgbClr val="000000"/>
                </a:solidFill>
                <a:latin typeface="等线" panose="02010600030101010101" pitchFamily="2" charset="-122"/>
              </a:rPr>
              <a:t>（限制：箭头右边的串长度大于箭头左边的串，不含</a:t>
            </a:r>
            <a:r>
              <a:rPr lang="en-US" altLang="zh-CN" b="1" dirty="0">
                <a:latin typeface="宋体" charset="-122"/>
                <a:sym typeface="Symbol" pitchFamily="18" charset="2"/>
              </a:rPr>
              <a:t>A</a:t>
            </a:r>
            <a:r>
              <a:rPr lang="en-US" altLang="zh-CN" b="1" dirty="0">
                <a:solidFill>
                  <a:srgbClr val="000000"/>
                </a:solidFill>
                <a:latin typeface="等线" panose="02010600030101010101" pitchFamily="2" charset="-122"/>
              </a:rPr>
              <a:t>-&gt;ε</a:t>
            </a:r>
            <a:r>
              <a:rPr lang="zh-CN" altLang="en-US" dirty="0">
                <a:solidFill>
                  <a:srgbClr val="000000"/>
                </a:solidFill>
                <a:latin typeface="等线" panose="02010600030101010101" pitchFamily="2" charset="-122"/>
              </a:rPr>
              <a:t>）</a:t>
            </a:r>
            <a:endParaRPr lang="zh-CN" altLang="en-US" dirty="0"/>
          </a:p>
        </p:txBody>
      </p:sp>
      <p:sp>
        <p:nvSpPr>
          <p:cNvPr id="4" name="矩形 3"/>
          <p:cNvSpPr/>
          <p:nvPr/>
        </p:nvSpPr>
        <p:spPr>
          <a:xfrm>
            <a:off x="947785" y="4586780"/>
            <a:ext cx="1381030" cy="923330"/>
          </a:xfrm>
          <a:prstGeom prst="rect">
            <a:avLst/>
          </a:prstGeom>
        </p:spPr>
        <p:txBody>
          <a:bodyPr wrap="square">
            <a:spAutoFit/>
          </a:bodyPr>
          <a:lstStyle/>
          <a:p>
            <a:r>
              <a:rPr lang="zh-CN" altLang="en-US" dirty="0"/>
              <a:t>（限制：左边是单个的非终结符）</a:t>
            </a:r>
          </a:p>
        </p:txBody>
      </p:sp>
      <p:sp>
        <p:nvSpPr>
          <p:cNvPr id="5" name="矩形 4"/>
          <p:cNvSpPr/>
          <p:nvPr/>
        </p:nvSpPr>
        <p:spPr>
          <a:xfrm>
            <a:off x="10005646" y="5055104"/>
            <a:ext cx="1793906" cy="1754326"/>
          </a:xfrm>
          <a:prstGeom prst="rect">
            <a:avLst/>
          </a:prstGeom>
        </p:spPr>
        <p:txBody>
          <a:bodyPr wrap="square">
            <a:spAutoFit/>
          </a:bodyPr>
          <a:lstStyle/>
          <a:p>
            <a:r>
              <a:rPr lang="zh-CN" altLang="en-US" dirty="0"/>
              <a:t>(右指的是非终结符的字符在终结符字串的右边，同理，非终结符的字符在终结符子串的左边)</a:t>
            </a:r>
          </a:p>
        </p:txBody>
      </p:sp>
    </p:spTree>
    <p:extLst>
      <p:ext uri="{BB962C8B-B14F-4D97-AF65-F5344CB8AC3E}">
        <p14:creationId xmlns:p14="http://schemas.microsoft.com/office/powerpoint/2010/main" val="1299559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wipe(up)">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0731"/>
                                        </p:tgtEl>
                                        <p:attrNameLst>
                                          <p:attrName>style.visibility</p:attrName>
                                        </p:attrNameLst>
                                      </p:cBhvr>
                                      <p:to>
                                        <p:strVal val="visible"/>
                                      </p:to>
                                    </p:set>
                                    <p:animEffect transition="in" filter="wipe(up)">
                                      <p:cBhvr>
                                        <p:cTn id="12" dur="500"/>
                                        <p:tgtEl>
                                          <p:spTgt spid="2007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00732"/>
                                        </p:tgtEl>
                                        <p:attrNameLst>
                                          <p:attrName>style.visibility</p:attrName>
                                        </p:attrNameLst>
                                      </p:cBhvr>
                                      <p:to>
                                        <p:strVal val="visible"/>
                                      </p:to>
                                    </p:set>
                                    <p:animEffect transition="in" filter="wipe(up)">
                                      <p:cBhvr>
                                        <p:cTn id="17" dur="500"/>
                                        <p:tgtEl>
                                          <p:spTgt spid="2007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00736"/>
                                        </p:tgtEl>
                                        <p:attrNameLst>
                                          <p:attrName>style.visibility</p:attrName>
                                        </p:attrNameLst>
                                      </p:cBhvr>
                                      <p:to>
                                        <p:strVal val="visible"/>
                                      </p:to>
                                    </p:set>
                                    <p:animEffect transition="in" filter="wipe(up)">
                                      <p:cBhvr>
                                        <p:cTn id="22" dur="500"/>
                                        <p:tgtEl>
                                          <p:spTgt spid="2007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00740"/>
                                        </p:tgtEl>
                                        <p:attrNameLst>
                                          <p:attrName>style.visibility</p:attrName>
                                        </p:attrNameLst>
                                      </p:cBhvr>
                                      <p:to>
                                        <p:strVal val="visible"/>
                                      </p:to>
                                    </p:set>
                                    <p:animEffect transition="in" filter="wipe(up)">
                                      <p:cBhvr>
                                        <p:cTn id="27" dur="500"/>
                                        <p:tgtEl>
                                          <p:spTgt spid="2007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00744"/>
                                        </p:tgtEl>
                                        <p:attrNameLst>
                                          <p:attrName>style.visibility</p:attrName>
                                        </p:attrNameLst>
                                      </p:cBhvr>
                                      <p:to>
                                        <p:strVal val="visible"/>
                                      </p:to>
                                    </p:set>
                                    <p:animEffect transition="in" filter="wipe(up)">
                                      <p:cBhvr>
                                        <p:cTn id="32" dur="500"/>
                                        <p:tgtEl>
                                          <p:spTgt spid="2007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00707"/>
                                        </p:tgtEl>
                                        <p:attrNameLst>
                                          <p:attrName>style.visibility</p:attrName>
                                        </p:attrNameLst>
                                      </p:cBhvr>
                                      <p:to>
                                        <p:strVal val="visible"/>
                                      </p:to>
                                    </p:set>
                                    <p:animEffect transition="in" filter="box(out)">
                                      <p:cBhvr>
                                        <p:cTn id="37" dur="500"/>
                                        <p:tgtEl>
                                          <p:spTgt spid="20070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00706"/>
                                        </p:tgtEl>
                                        <p:attrNameLst>
                                          <p:attrName>style.visibility</p:attrName>
                                        </p:attrNameLst>
                                      </p:cBhvr>
                                      <p:to>
                                        <p:strVal val="visible"/>
                                      </p:to>
                                    </p:set>
                                    <p:animEffect transition="in" filter="box(out)">
                                      <p:cBhvr>
                                        <p:cTn id="42" dur="500"/>
                                        <p:tgtEl>
                                          <p:spTgt spid="200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animBg="1"/>
      <p:bldP spid="200707" grpId="0" animBg="1"/>
      <p:bldP spid="28"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2222" y="0"/>
            <a:ext cx="11989777" cy="3235569"/>
          </a:xfrm>
          <a:prstGeom prst="rect">
            <a:avLst/>
          </a:prstGeom>
        </p:spPr>
      </p:pic>
      <p:pic>
        <p:nvPicPr>
          <p:cNvPr id="6" name="图片 5"/>
          <p:cNvPicPr>
            <a:picLocks noChangeAspect="1"/>
          </p:cNvPicPr>
          <p:nvPr/>
        </p:nvPicPr>
        <p:blipFill>
          <a:blip r:embed="rId3"/>
          <a:stretch>
            <a:fillRect/>
          </a:stretch>
        </p:blipFill>
        <p:spPr>
          <a:xfrm>
            <a:off x="6145824" y="3490546"/>
            <a:ext cx="6046176" cy="3103684"/>
          </a:xfrm>
          <a:prstGeom prst="rect">
            <a:avLst/>
          </a:prstGeom>
        </p:spPr>
      </p:pic>
      <p:pic>
        <p:nvPicPr>
          <p:cNvPr id="7" name="图片 6"/>
          <p:cNvPicPr>
            <a:picLocks noChangeAspect="1"/>
          </p:cNvPicPr>
          <p:nvPr/>
        </p:nvPicPr>
        <p:blipFill>
          <a:blip r:embed="rId4"/>
          <a:stretch>
            <a:fillRect/>
          </a:stretch>
        </p:blipFill>
        <p:spPr>
          <a:xfrm>
            <a:off x="192746" y="3490546"/>
            <a:ext cx="5953078" cy="3103685"/>
          </a:xfrm>
          <a:prstGeom prst="rect">
            <a:avLst/>
          </a:prstGeom>
        </p:spPr>
      </p:pic>
    </p:spTree>
    <p:extLst>
      <p:ext uri="{BB962C8B-B14F-4D97-AF65-F5344CB8AC3E}">
        <p14:creationId xmlns:p14="http://schemas.microsoft.com/office/powerpoint/2010/main" val="33811321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1828800" y="152401"/>
            <a:ext cx="8610600" cy="614363"/>
          </a:xfrm>
        </p:spPr>
        <p:txBody>
          <a:bodyPr/>
          <a:lstStyle/>
          <a:p>
            <a:r>
              <a:rPr lang="zh-CN" altLang="en-US" sz="3200" dirty="0">
                <a:latin typeface="宋体" charset="-122"/>
              </a:rPr>
              <a:t>示例：构造与如下的</a:t>
            </a:r>
            <a:r>
              <a:rPr lang="en-US" altLang="zh-CN" sz="3200" dirty="0">
                <a:latin typeface="宋体" charset="-122"/>
              </a:rPr>
              <a:t>NFA M</a:t>
            </a:r>
            <a:r>
              <a:rPr lang="zh-CN" altLang="en-US" sz="3200" dirty="0">
                <a:latin typeface="宋体" charset="-122"/>
              </a:rPr>
              <a:t>等价的正规表达式</a:t>
            </a:r>
            <a:r>
              <a:rPr lang="en-US" altLang="zh-CN" sz="3200" dirty="0">
                <a:latin typeface="宋体" charset="-122"/>
              </a:rPr>
              <a:t>r</a:t>
            </a:r>
            <a:r>
              <a:rPr lang="zh-CN" altLang="en-US" sz="3200" dirty="0">
                <a:latin typeface="宋体" charset="-122"/>
              </a:rPr>
              <a:t>。</a:t>
            </a:r>
          </a:p>
        </p:txBody>
      </p:sp>
      <p:grpSp>
        <p:nvGrpSpPr>
          <p:cNvPr id="307203" name="Group 3"/>
          <p:cNvGrpSpPr>
            <a:grpSpLocks/>
          </p:cNvGrpSpPr>
          <p:nvPr/>
        </p:nvGrpSpPr>
        <p:grpSpPr bwMode="auto">
          <a:xfrm>
            <a:off x="3124200" y="863600"/>
            <a:ext cx="5943600" cy="1574800"/>
            <a:chOff x="2851" y="3325"/>
            <a:chExt cx="6180" cy="1520"/>
          </a:xfrm>
        </p:grpSpPr>
        <p:grpSp>
          <p:nvGrpSpPr>
            <p:cNvPr id="307204" name="Group 4"/>
            <p:cNvGrpSpPr>
              <a:grpSpLocks/>
            </p:cNvGrpSpPr>
            <p:nvPr/>
          </p:nvGrpSpPr>
          <p:grpSpPr bwMode="auto">
            <a:xfrm>
              <a:off x="2851" y="3445"/>
              <a:ext cx="6180" cy="1400"/>
              <a:chOff x="2851" y="3445"/>
              <a:chExt cx="6180" cy="1400"/>
            </a:xfrm>
          </p:grpSpPr>
          <p:grpSp>
            <p:nvGrpSpPr>
              <p:cNvPr id="307205" name="Group 5"/>
              <p:cNvGrpSpPr>
                <a:grpSpLocks/>
              </p:cNvGrpSpPr>
              <p:nvPr/>
            </p:nvGrpSpPr>
            <p:grpSpPr bwMode="auto">
              <a:xfrm>
                <a:off x="2851" y="3945"/>
                <a:ext cx="420" cy="400"/>
                <a:chOff x="2851" y="3945"/>
                <a:chExt cx="420" cy="400"/>
              </a:xfrm>
            </p:grpSpPr>
            <p:sp>
              <p:nvSpPr>
                <p:cNvPr id="307206" name="Oval 6"/>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07" name="Text Box 7"/>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0</a:t>
                  </a:r>
                </a:p>
              </p:txBody>
            </p:sp>
          </p:grpSp>
          <p:grpSp>
            <p:nvGrpSpPr>
              <p:cNvPr id="307208" name="Group 8"/>
              <p:cNvGrpSpPr>
                <a:grpSpLocks/>
              </p:cNvGrpSpPr>
              <p:nvPr/>
            </p:nvGrpSpPr>
            <p:grpSpPr bwMode="auto">
              <a:xfrm>
                <a:off x="3791" y="3945"/>
                <a:ext cx="420" cy="400"/>
                <a:chOff x="2851" y="3945"/>
                <a:chExt cx="420" cy="400"/>
              </a:xfrm>
            </p:grpSpPr>
            <p:sp>
              <p:nvSpPr>
                <p:cNvPr id="307209" name="Oval 9"/>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10" name="Text Box 10"/>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1</a:t>
                  </a:r>
                </a:p>
              </p:txBody>
            </p:sp>
          </p:grpSp>
          <p:grpSp>
            <p:nvGrpSpPr>
              <p:cNvPr id="307211" name="Group 11"/>
              <p:cNvGrpSpPr>
                <a:grpSpLocks/>
              </p:cNvGrpSpPr>
              <p:nvPr/>
            </p:nvGrpSpPr>
            <p:grpSpPr bwMode="auto">
              <a:xfrm>
                <a:off x="5691" y="3445"/>
                <a:ext cx="420" cy="400"/>
                <a:chOff x="2851" y="3945"/>
                <a:chExt cx="420" cy="400"/>
              </a:xfrm>
            </p:grpSpPr>
            <p:sp>
              <p:nvSpPr>
                <p:cNvPr id="307212" name="Oval 12"/>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13" name="Text Box 13"/>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3</a:t>
                  </a:r>
                </a:p>
              </p:txBody>
            </p:sp>
          </p:grpSp>
          <p:grpSp>
            <p:nvGrpSpPr>
              <p:cNvPr id="307214" name="Group 14"/>
              <p:cNvGrpSpPr>
                <a:grpSpLocks/>
              </p:cNvGrpSpPr>
              <p:nvPr/>
            </p:nvGrpSpPr>
            <p:grpSpPr bwMode="auto">
              <a:xfrm>
                <a:off x="5731" y="4445"/>
                <a:ext cx="420" cy="400"/>
                <a:chOff x="2851" y="3945"/>
                <a:chExt cx="420" cy="400"/>
              </a:xfrm>
            </p:grpSpPr>
            <p:sp>
              <p:nvSpPr>
                <p:cNvPr id="307215" name="Oval 15"/>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16" name="Text Box 16"/>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4</a:t>
                  </a:r>
                </a:p>
              </p:txBody>
            </p:sp>
          </p:grpSp>
          <p:grpSp>
            <p:nvGrpSpPr>
              <p:cNvPr id="307217" name="Group 17"/>
              <p:cNvGrpSpPr>
                <a:grpSpLocks/>
              </p:cNvGrpSpPr>
              <p:nvPr/>
            </p:nvGrpSpPr>
            <p:grpSpPr bwMode="auto">
              <a:xfrm>
                <a:off x="4711" y="3945"/>
                <a:ext cx="420" cy="400"/>
                <a:chOff x="2851" y="3945"/>
                <a:chExt cx="420" cy="400"/>
              </a:xfrm>
            </p:grpSpPr>
            <p:sp>
              <p:nvSpPr>
                <p:cNvPr id="307218" name="Oval 18"/>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19" name="Text Box 19"/>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2</a:t>
                  </a:r>
                </a:p>
              </p:txBody>
            </p:sp>
          </p:grpSp>
          <p:grpSp>
            <p:nvGrpSpPr>
              <p:cNvPr id="307220" name="Group 20"/>
              <p:cNvGrpSpPr>
                <a:grpSpLocks/>
              </p:cNvGrpSpPr>
              <p:nvPr/>
            </p:nvGrpSpPr>
            <p:grpSpPr bwMode="auto">
              <a:xfrm>
                <a:off x="6711" y="3945"/>
                <a:ext cx="420" cy="400"/>
                <a:chOff x="2851" y="3945"/>
                <a:chExt cx="420" cy="400"/>
              </a:xfrm>
            </p:grpSpPr>
            <p:sp>
              <p:nvSpPr>
                <p:cNvPr id="307221" name="Oval 21"/>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22" name="Text Box 22"/>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5</a:t>
                  </a:r>
                </a:p>
              </p:txBody>
            </p:sp>
          </p:grpSp>
          <p:grpSp>
            <p:nvGrpSpPr>
              <p:cNvPr id="307223" name="Group 23"/>
              <p:cNvGrpSpPr>
                <a:grpSpLocks/>
              </p:cNvGrpSpPr>
              <p:nvPr/>
            </p:nvGrpSpPr>
            <p:grpSpPr bwMode="auto">
              <a:xfrm>
                <a:off x="7671" y="3945"/>
                <a:ext cx="420" cy="400"/>
                <a:chOff x="2851" y="3945"/>
                <a:chExt cx="420" cy="400"/>
              </a:xfrm>
            </p:grpSpPr>
            <p:sp>
              <p:nvSpPr>
                <p:cNvPr id="307224" name="Oval 24"/>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25" name="Text Box 25"/>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6</a:t>
                  </a:r>
                </a:p>
              </p:txBody>
            </p:sp>
          </p:grpSp>
          <p:grpSp>
            <p:nvGrpSpPr>
              <p:cNvPr id="307226" name="Group 26"/>
              <p:cNvGrpSpPr>
                <a:grpSpLocks/>
              </p:cNvGrpSpPr>
              <p:nvPr/>
            </p:nvGrpSpPr>
            <p:grpSpPr bwMode="auto">
              <a:xfrm>
                <a:off x="8611" y="3945"/>
                <a:ext cx="420" cy="400"/>
                <a:chOff x="2851" y="3945"/>
                <a:chExt cx="420" cy="400"/>
              </a:xfrm>
            </p:grpSpPr>
            <p:sp>
              <p:nvSpPr>
                <p:cNvPr id="307227" name="Oval 27"/>
                <p:cNvSpPr>
                  <a:spLocks noChangeArrowheads="1"/>
                </p:cNvSpPr>
                <p:nvPr/>
              </p:nvSpPr>
              <p:spPr bwMode="auto">
                <a:xfrm>
                  <a:off x="2851" y="3965"/>
                  <a:ext cx="380" cy="380"/>
                </a:xfrm>
                <a:prstGeom prst="ellipse">
                  <a:avLst/>
                </a:prstGeom>
                <a:noFill/>
                <a:ln w="38100" cmpd="dbl">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28" name="Text Box 28"/>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7</a:t>
                  </a:r>
                </a:p>
              </p:txBody>
            </p:sp>
          </p:grpSp>
          <p:sp>
            <p:nvSpPr>
              <p:cNvPr id="307229" name="Line 29"/>
              <p:cNvSpPr>
                <a:spLocks noChangeShapeType="1"/>
              </p:cNvSpPr>
              <p:nvPr/>
            </p:nvSpPr>
            <p:spPr bwMode="auto">
              <a:xfrm>
                <a:off x="3231" y="4145"/>
                <a:ext cx="5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30" name="Line 30"/>
              <p:cNvSpPr>
                <a:spLocks noChangeShapeType="1"/>
              </p:cNvSpPr>
              <p:nvPr/>
            </p:nvSpPr>
            <p:spPr bwMode="auto">
              <a:xfrm>
                <a:off x="4171" y="4145"/>
                <a:ext cx="5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31" name="Line 31"/>
              <p:cNvSpPr>
                <a:spLocks noChangeShapeType="1"/>
              </p:cNvSpPr>
              <p:nvPr/>
            </p:nvSpPr>
            <p:spPr bwMode="auto">
              <a:xfrm>
                <a:off x="7111" y="4145"/>
                <a:ext cx="5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32" name="Line 32"/>
              <p:cNvSpPr>
                <a:spLocks noChangeShapeType="1"/>
              </p:cNvSpPr>
              <p:nvPr/>
            </p:nvSpPr>
            <p:spPr bwMode="auto">
              <a:xfrm>
                <a:off x="8051" y="4145"/>
                <a:ext cx="5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33" name="Line 33"/>
              <p:cNvSpPr>
                <a:spLocks noChangeShapeType="1"/>
              </p:cNvSpPr>
              <p:nvPr/>
            </p:nvSpPr>
            <p:spPr bwMode="auto">
              <a:xfrm flipV="1">
                <a:off x="5091" y="3725"/>
                <a:ext cx="620" cy="32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34" name="Line 34"/>
              <p:cNvSpPr>
                <a:spLocks noChangeShapeType="1"/>
              </p:cNvSpPr>
              <p:nvPr/>
            </p:nvSpPr>
            <p:spPr bwMode="auto">
              <a:xfrm>
                <a:off x="5091" y="4225"/>
                <a:ext cx="680" cy="36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35" name="Line 35"/>
              <p:cNvSpPr>
                <a:spLocks noChangeShapeType="1"/>
              </p:cNvSpPr>
              <p:nvPr/>
            </p:nvSpPr>
            <p:spPr bwMode="auto">
              <a:xfrm>
                <a:off x="6071" y="3705"/>
                <a:ext cx="680" cy="34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36" name="Line 36"/>
              <p:cNvSpPr>
                <a:spLocks noChangeShapeType="1"/>
              </p:cNvSpPr>
              <p:nvPr/>
            </p:nvSpPr>
            <p:spPr bwMode="auto">
              <a:xfrm flipV="1">
                <a:off x="6091" y="4225"/>
                <a:ext cx="660" cy="40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07237" name="Text Box 37"/>
            <p:cNvSpPr txBox="1">
              <a:spLocks noChangeArrowheads="1"/>
            </p:cNvSpPr>
            <p:nvPr/>
          </p:nvSpPr>
          <p:spPr bwMode="auto">
            <a:xfrm>
              <a:off x="3571" y="332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a</a:t>
              </a:r>
            </a:p>
          </p:txBody>
        </p:sp>
        <p:sp>
          <p:nvSpPr>
            <p:cNvPr id="307238" name="Arc 38"/>
            <p:cNvSpPr>
              <a:spLocks/>
            </p:cNvSpPr>
            <p:nvPr/>
          </p:nvSpPr>
          <p:spPr bwMode="auto">
            <a:xfrm flipH="1" flipV="1">
              <a:off x="3831" y="3585"/>
              <a:ext cx="400" cy="460"/>
            </a:xfrm>
            <a:custGeom>
              <a:avLst/>
              <a:gdLst>
                <a:gd name="G0" fmla="+- 21600 0 0"/>
                <a:gd name="G1" fmla="+- 20146 0 0"/>
                <a:gd name="G2" fmla="+- 21600 0 0"/>
                <a:gd name="T0" fmla="*/ 38723 w 43200"/>
                <a:gd name="T1" fmla="*/ 6979 h 41746"/>
                <a:gd name="T2" fmla="*/ 13809 w 43200"/>
                <a:gd name="T3" fmla="*/ 0 h 41746"/>
                <a:gd name="T4" fmla="*/ 21600 w 43200"/>
                <a:gd name="T5" fmla="*/ 20146 h 41746"/>
              </a:gdLst>
              <a:ahLst/>
              <a:cxnLst>
                <a:cxn ang="0">
                  <a:pos x="T0" y="T1"/>
                </a:cxn>
                <a:cxn ang="0">
                  <a:pos x="T2" y="T3"/>
                </a:cxn>
                <a:cxn ang="0">
                  <a:pos x="T4" y="T5"/>
                </a:cxn>
              </a:cxnLst>
              <a:rect l="0" t="0" r="r" b="b"/>
              <a:pathLst>
                <a:path w="43200" h="41746" fill="none"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path>
                <a:path w="43200" h="41746" stroke="0"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lnTo>
                    <a:pt x="21600" y="20146"/>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39" name="Arc 39"/>
            <p:cNvSpPr>
              <a:spLocks/>
            </p:cNvSpPr>
            <p:nvPr/>
          </p:nvSpPr>
          <p:spPr bwMode="auto">
            <a:xfrm flipH="1" flipV="1">
              <a:off x="7731" y="3585"/>
              <a:ext cx="400" cy="460"/>
            </a:xfrm>
            <a:custGeom>
              <a:avLst/>
              <a:gdLst>
                <a:gd name="G0" fmla="+- 21600 0 0"/>
                <a:gd name="G1" fmla="+- 20146 0 0"/>
                <a:gd name="G2" fmla="+- 21600 0 0"/>
                <a:gd name="T0" fmla="*/ 38723 w 43200"/>
                <a:gd name="T1" fmla="*/ 6979 h 41746"/>
                <a:gd name="T2" fmla="*/ 13809 w 43200"/>
                <a:gd name="T3" fmla="*/ 0 h 41746"/>
                <a:gd name="T4" fmla="*/ 21600 w 43200"/>
                <a:gd name="T5" fmla="*/ 20146 h 41746"/>
              </a:gdLst>
              <a:ahLst/>
              <a:cxnLst>
                <a:cxn ang="0">
                  <a:pos x="T0" y="T1"/>
                </a:cxn>
                <a:cxn ang="0">
                  <a:pos x="T2" y="T3"/>
                </a:cxn>
                <a:cxn ang="0">
                  <a:pos x="T4" y="T5"/>
                </a:cxn>
              </a:cxnLst>
              <a:rect l="0" t="0" r="r" b="b"/>
              <a:pathLst>
                <a:path w="43200" h="41746" fill="none"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path>
                <a:path w="43200" h="41746" stroke="0"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lnTo>
                    <a:pt x="21600" y="20146"/>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40" name="Arc 40"/>
            <p:cNvSpPr>
              <a:spLocks/>
            </p:cNvSpPr>
            <p:nvPr/>
          </p:nvSpPr>
          <p:spPr bwMode="auto">
            <a:xfrm flipH="1">
              <a:off x="3851" y="4265"/>
              <a:ext cx="400" cy="460"/>
            </a:xfrm>
            <a:custGeom>
              <a:avLst/>
              <a:gdLst>
                <a:gd name="G0" fmla="+- 21600 0 0"/>
                <a:gd name="G1" fmla="+- 20146 0 0"/>
                <a:gd name="G2" fmla="+- 21600 0 0"/>
                <a:gd name="T0" fmla="*/ 38723 w 43200"/>
                <a:gd name="T1" fmla="*/ 6979 h 41746"/>
                <a:gd name="T2" fmla="*/ 13809 w 43200"/>
                <a:gd name="T3" fmla="*/ 0 h 41746"/>
                <a:gd name="T4" fmla="*/ 21600 w 43200"/>
                <a:gd name="T5" fmla="*/ 20146 h 41746"/>
              </a:gdLst>
              <a:ahLst/>
              <a:cxnLst>
                <a:cxn ang="0">
                  <a:pos x="T0" y="T1"/>
                </a:cxn>
                <a:cxn ang="0">
                  <a:pos x="T2" y="T3"/>
                </a:cxn>
                <a:cxn ang="0">
                  <a:pos x="T4" y="T5"/>
                </a:cxn>
              </a:cxnLst>
              <a:rect l="0" t="0" r="r" b="b"/>
              <a:pathLst>
                <a:path w="43200" h="41746" fill="none"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path>
                <a:path w="43200" h="41746" stroke="0"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lnTo>
                    <a:pt x="21600" y="20146"/>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41" name="Arc 41"/>
            <p:cNvSpPr>
              <a:spLocks/>
            </p:cNvSpPr>
            <p:nvPr/>
          </p:nvSpPr>
          <p:spPr bwMode="auto">
            <a:xfrm flipH="1">
              <a:off x="7731" y="4265"/>
              <a:ext cx="400" cy="460"/>
            </a:xfrm>
            <a:custGeom>
              <a:avLst/>
              <a:gdLst>
                <a:gd name="G0" fmla="+- 21600 0 0"/>
                <a:gd name="G1" fmla="+- 20146 0 0"/>
                <a:gd name="G2" fmla="+- 21600 0 0"/>
                <a:gd name="T0" fmla="*/ 38723 w 43200"/>
                <a:gd name="T1" fmla="*/ 6979 h 41746"/>
                <a:gd name="T2" fmla="*/ 13809 w 43200"/>
                <a:gd name="T3" fmla="*/ 0 h 41746"/>
                <a:gd name="T4" fmla="*/ 21600 w 43200"/>
                <a:gd name="T5" fmla="*/ 20146 h 41746"/>
              </a:gdLst>
              <a:ahLst/>
              <a:cxnLst>
                <a:cxn ang="0">
                  <a:pos x="T0" y="T1"/>
                </a:cxn>
                <a:cxn ang="0">
                  <a:pos x="T2" y="T3"/>
                </a:cxn>
                <a:cxn ang="0">
                  <a:pos x="T4" y="T5"/>
                </a:cxn>
              </a:cxnLst>
              <a:rect l="0" t="0" r="r" b="b"/>
              <a:pathLst>
                <a:path w="43200" h="41746" fill="none"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path>
                <a:path w="43200" h="41746" stroke="0"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lnTo>
                    <a:pt x="21600" y="20146"/>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42" name="Text Box 42"/>
            <p:cNvSpPr txBox="1">
              <a:spLocks noChangeArrowheads="1"/>
            </p:cNvSpPr>
            <p:nvPr/>
          </p:nvSpPr>
          <p:spPr bwMode="auto">
            <a:xfrm>
              <a:off x="4151" y="442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b</a:t>
              </a:r>
            </a:p>
          </p:txBody>
        </p:sp>
        <p:sp>
          <p:nvSpPr>
            <p:cNvPr id="307243" name="Text Box 43"/>
            <p:cNvSpPr txBox="1">
              <a:spLocks noChangeArrowheads="1"/>
            </p:cNvSpPr>
            <p:nvPr/>
          </p:nvSpPr>
          <p:spPr bwMode="auto">
            <a:xfrm>
              <a:off x="5071" y="354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a</a:t>
              </a:r>
            </a:p>
          </p:txBody>
        </p:sp>
        <p:sp>
          <p:nvSpPr>
            <p:cNvPr id="307244" name="Text Box 44"/>
            <p:cNvSpPr txBox="1">
              <a:spLocks noChangeArrowheads="1"/>
            </p:cNvSpPr>
            <p:nvPr/>
          </p:nvSpPr>
          <p:spPr bwMode="auto">
            <a:xfrm>
              <a:off x="6231" y="352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t>a</a:t>
              </a:r>
            </a:p>
          </p:txBody>
        </p:sp>
        <p:sp>
          <p:nvSpPr>
            <p:cNvPr id="307245" name="Text Box 45"/>
            <p:cNvSpPr txBox="1">
              <a:spLocks noChangeArrowheads="1"/>
            </p:cNvSpPr>
            <p:nvPr/>
          </p:nvSpPr>
          <p:spPr bwMode="auto">
            <a:xfrm>
              <a:off x="5111" y="428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b</a:t>
              </a:r>
            </a:p>
          </p:txBody>
        </p:sp>
        <p:sp>
          <p:nvSpPr>
            <p:cNvPr id="307246" name="Text Box 46"/>
            <p:cNvSpPr txBox="1">
              <a:spLocks noChangeArrowheads="1"/>
            </p:cNvSpPr>
            <p:nvPr/>
          </p:nvSpPr>
          <p:spPr bwMode="auto">
            <a:xfrm>
              <a:off x="6251" y="432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b</a:t>
              </a:r>
            </a:p>
          </p:txBody>
        </p:sp>
        <p:sp>
          <p:nvSpPr>
            <p:cNvPr id="307247" name="Text Box 47"/>
            <p:cNvSpPr txBox="1">
              <a:spLocks noChangeArrowheads="1"/>
            </p:cNvSpPr>
            <p:nvPr/>
          </p:nvSpPr>
          <p:spPr bwMode="auto">
            <a:xfrm>
              <a:off x="7431" y="338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a</a:t>
              </a:r>
            </a:p>
          </p:txBody>
        </p:sp>
        <p:sp>
          <p:nvSpPr>
            <p:cNvPr id="307248" name="Text Box 48"/>
            <p:cNvSpPr txBox="1">
              <a:spLocks noChangeArrowheads="1"/>
            </p:cNvSpPr>
            <p:nvPr/>
          </p:nvSpPr>
          <p:spPr bwMode="auto">
            <a:xfrm>
              <a:off x="8051" y="440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zh-CN" altLang="zh-CN" b="1"/>
                <a:t> </a:t>
              </a:r>
              <a:r>
                <a:rPr lang="en-US" altLang="zh-CN" b="1"/>
                <a:t>b</a:t>
              </a:r>
            </a:p>
          </p:txBody>
        </p:sp>
        <p:sp>
          <p:nvSpPr>
            <p:cNvPr id="307249" name="Text Box 49"/>
            <p:cNvSpPr txBox="1">
              <a:spLocks noChangeArrowheads="1"/>
            </p:cNvSpPr>
            <p:nvPr/>
          </p:nvSpPr>
          <p:spPr bwMode="auto">
            <a:xfrm>
              <a:off x="3211" y="376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sym typeface="Symbol" pitchFamily="18" charset="2"/>
                </a:rPr>
                <a:t></a:t>
              </a:r>
              <a:endParaRPr lang="en-US" altLang="zh-CN" b="1"/>
            </a:p>
          </p:txBody>
        </p:sp>
        <p:sp>
          <p:nvSpPr>
            <p:cNvPr id="307250" name="Text Box 50"/>
            <p:cNvSpPr txBox="1">
              <a:spLocks noChangeArrowheads="1"/>
            </p:cNvSpPr>
            <p:nvPr/>
          </p:nvSpPr>
          <p:spPr bwMode="auto">
            <a:xfrm>
              <a:off x="4191" y="378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sym typeface="Symbol" pitchFamily="18" charset="2"/>
                </a:rPr>
                <a:t></a:t>
              </a:r>
              <a:endParaRPr lang="en-US" altLang="zh-CN" b="1"/>
            </a:p>
          </p:txBody>
        </p:sp>
        <p:sp>
          <p:nvSpPr>
            <p:cNvPr id="307251" name="Text Box 51"/>
            <p:cNvSpPr txBox="1">
              <a:spLocks noChangeArrowheads="1"/>
            </p:cNvSpPr>
            <p:nvPr/>
          </p:nvSpPr>
          <p:spPr bwMode="auto">
            <a:xfrm>
              <a:off x="7151" y="376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sym typeface="Symbol" pitchFamily="18" charset="2"/>
                </a:rPr>
                <a:t></a:t>
              </a:r>
              <a:endParaRPr lang="en-US" altLang="zh-CN" b="1"/>
            </a:p>
          </p:txBody>
        </p:sp>
        <p:sp>
          <p:nvSpPr>
            <p:cNvPr id="307252" name="Text Box 52"/>
            <p:cNvSpPr txBox="1">
              <a:spLocks noChangeArrowheads="1"/>
            </p:cNvSpPr>
            <p:nvPr/>
          </p:nvSpPr>
          <p:spPr bwMode="auto">
            <a:xfrm>
              <a:off x="8091" y="378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b="1">
                  <a:sym typeface="Symbol" pitchFamily="18" charset="2"/>
                </a:rPr>
                <a:t></a:t>
              </a:r>
              <a:endParaRPr lang="en-US" altLang="zh-CN" b="1"/>
            </a:p>
          </p:txBody>
        </p:sp>
      </p:grpSp>
      <p:grpSp>
        <p:nvGrpSpPr>
          <p:cNvPr id="307253" name="Group 53"/>
          <p:cNvGrpSpPr>
            <a:grpSpLocks/>
          </p:cNvGrpSpPr>
          <p:nvPr/>
        </p:nvGrpSpPr>
        <p:grpSpPr bwMode="auto">
          <a:xfrm>
            <a:off x="3092450" y="2597150"/>
            <a:ext cx="6108700" cy="1441450"/>
            <a:chOff x="2651" y="13505"/>
            <a:chExt cx="6180" cy="1500"/>
          </a:xfrm>
        </p:grpSpPr>
        <p:grpSp>
          <p:nvGrpSpPr>
            <p:cNvPr id="307254" name="Group 54"/>
            <p:cNvGrpSpPr>
              <a:grpSpLocks/>
            </p:cNvGrpSpPr>
            <p:nvPr/>
          </p:nvGrpSpPr>
          <p:grpSpPr bwMode="auto">
            <a:xfrm>
              <a:off x="2651" y="14105"/>
              <a:ext cx="420" cy="400"/>
              <a:chOff x="2851" y="3945"/>
              <a:chExt cx="420" cy="400"/>
            </a:xfrm>
          </p:grpSpPr>
          <p:sp>
            <p:nvSpPr>
              <p:cNvPr id="307255" name="Oval 55"/>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56" name="Text Box 56"/>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0</a:t>
                </a:r>
              </a:p>
            </p:txBody>
          </p:sp>
        </p:grpSp>
        <p:grpSp>
          <p:nvGrpSpPr>
            <p:cNvPr id="307257" name="Group 57"/>
            <p:cNvGrpSpPr>
              <a:grpSpLocks/>
            </p:cNvGrpSpPr>
            <p:nvPr/>
          </p:nvGrpSpPr>
          <p:grpSpPr bwMode="auto">
            <a:xfrm>
              <a:off x="3591" y="14105"/>
              <a:ext cx="420" cy="400"/>
              <a:chOff x="2851" y="3945"/>
              <a:chExt cx="420" cy="400"/>
            </a:xfrm>
          </p:grpSpPr>
          <p:sp>
            <p:nvSpPr>
              <p:cNvPr id="307258" name="Oval 58"/>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59" name="Text Box 59"/>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1</a:t>
                </a:r>
              </a:p>
            </p:txBody>
          </p:sp>
        </p:grpSp>
        <p:grpSp>
          <p:nvGrpSpPr>
            <p:cNvPr id="307260" name="Group 60"/>
            <p:cNvGrpSpPr>
              <a:grpSpLocks/>
            </p:cNvGrpSpPr>
            <p:nvPr/>
          </p:nvGrpSpPr>
          <p:grpSpPr bwMode="auto">
            <a:xfrm>
              <a:off x="4511" y="14105"/>
              <a:ext cx="420" cy="400"/>
              <a:chOff x="2851" y="3945"/>
              <a:chExt cx="420" cy="400"/>
            </a:xfrm>
          </p:grpSpPr>
          <p:sp>
            <p:nvSpPr>
              <p:cNvPr id="307261" name="Oval 61"/>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62" name="Text Box 62"/>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2</a:t>
                </a:r>
              </a:p>
            </p:txBody>
          </p:sp>
        </p:grpSp>
        <p:grpSp>
          <p:nvGrpSpPr>
            <p:cNvPr id="307263" name="Group 63"/>
            <p:cNvGrpSpPr>
              <a:grpSpLocks/>
            </p:cNvGrpSpPr>
            <p:nvPr/>
          </p:nvGrpSpPr>
          <p:grpSpPr bwMode="auto">
            <a:xfrm>
              <a:off x="6511" y="14105"/>
              <a:ext cx="420" cy="400"/>
              <a:chOff x="2851" y="3945"/>
              <a:chExt cx="420" cy="400"/>
            </a:xfrm>
          </p:grpSpPr>
          <p:sp>
            <p:nvSpPr>
              <p:cNvPr id="307264" name="Oval 64"/>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65" name="Text Box 65"/>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5</a:t>
                </a:r>
              </a:p>
            </p:txBody>
          </p:sp>
        </p:grpSp>
        <p:grpSp>
          <p:nvGrpSpPr>
            <p:cNvPr id="307266" name="Group 66"/>
            <p:cNvGrpSpPr>
              <a:grpSpLocks/>
            </p:cNvGrpSpPr>
            <p:nvPr/>
          </p:nvGrpSpPr>
          <p:grpSpPr bwMode="auto">
            <a:xfrm>
              <a:off x="7471" y="14105"/>
              <a:ext cx="420" cy="400"/>
              <a:chOff x="2851" y="3945"/>
              <a:chExt cx="420" cy="400"/>
            </a:xfrm>
          </p:grpSpPr>
          <p:sp>
            <p:nvSpPr>
              <p:cNvPr id="307267" name="Oval 67"/>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68" name="Text Box 68"/>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6</a:t>
                </a:r>
              </a:p>
            </p:txBody>
          </p:sp>
        </p:grpSp>
        <p:grpSp>
          <p:nvGrpSpPr>
            <p:cNvPr id="307269" name="Group 69"/>
            <p:cNvGrpSpPr>
              <a:grpSpLocks/>
            </p:cNvGrpSpPr>
            <p:nvPr/>
          </p:nvGrpSpPr>
          <p:grpSpPr bwMode="auto">
            <a:xfrm>
              <a:off x="8411" y="14105"/>
              <a:ext cx="420" cy="400"/>
              <a:chOff x="2851" y="3945"/>
              <a:chExt cx="420" cy="400"/>
            </a:xfrm>
          </p:grpSpPr>
          <p:sp>
            <p:nvSpPr>
              <p:cNvPr id="307270" name="Oval 70"/>
              <p:cNvSpPr>
                <a:spLocks noChangeArrowheads="1"/>
              </p:cNvSpPr>
              <p:nvPr/>
            </p:nvSpPr>
            <p:spPr bwMode="auto">
              <a:xfrm>
                <a:off x="2851" y="3965"/>
                <a:ext cx="380" cy="380"/>
              </a:xfrm>
              <a:prstGeom prst="ellipse">
                <a:avLst/>
              </a:prstGeom>
              <a:noFill/>
              <a:ln w="38100" cmpd="dbl">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71" name="Text Box 71"/>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7</a:t>
                </a:r>
              </a:p>
            </p:txBody>
          </p:sp>
        </p:grpSp>
        <p:sp>
          <p:nvSpPr>
            <p:cNvPr id="307272" name="Line 72"/>
            <p:cNvSpPr>
              <a:spLocks noChangeShapeType="1"/>
            </p:cNvSpPr>
            <p:nvPr/>
          </p:nvSpPr>
          <p:spPr bwMode="auto">
            <a:xfrm>
              <a:off x="3031" y="14305"/>
              <a:ext cx="5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73" name="Line 73"/>
            <p:cNvSpPr>
              <a:spLocks noChangeShapeType="1"/>
            </p:cNvSpPr>
            <p:nvPr/>
          </p:nvSpPr>
          <p:spPr bwMode="auto">
            <a:xfrm>
              <a:off x="3971" y="14305"/>
              <a:ext cx="5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74" name="Line 74"/>
            <p:cNvSpPr>
              <a:spLocks noChangeShapeType="1"/>
            </p:cNvSpPr>
            <p:nvPr/>
          </p:nvSpPr>
          <p:spPr bwMode="auto">
            <a:xfrm>
              <a:off x="6911" y="14305"/>
              <a:ext cx="5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75" name="Line 75"/>
            <p:cNvSpPr>
              <a:spLocks noChangeShapeType="1"/>
            </p:cNvSpPr>
            <p:nvPr/>
          </p:nvSpPr>
          <p:spPr bwMode="auto">
            <a:xfrm>
              <a:off x="7851" y="14305"/>
              <a:ext cx="5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76" name="Arc 76"/>
            <p:cNvSpPr>
              <a:spLocks/>
            </p:cNvSpPr>
            <p:nvPr/>
          </p:nvSpPr>
          <p:spPr bwMode="auto">
            <a:xfrm flipH="1">
              <a:off x="3651" y="14425"/>
              <a:ext cx="400" cy="460"/>
            </a:xfrm>
            <a:custGeom>
              <a:avLst/>
              <a:gdLst>
                <a:gd name="G0" fmla="+- 21600 0 0"/>
                <a:gd name="G1" fmla="+- 20146 0 0"/>
                <a:gd name="G2" fmla="+- 21600 0 0"/>
                <a:gd name="T0" fmla="*/ 38723 w 43200"/>
                <a:gd name="T1" fmla="*/ 6979 h 41746"/>
                <a:gd name="T2" fmla="*/ 13809 w 43200"/>
                <a:gd name="T3" fmla="*/ 0 h 41746"/>
                <a:gd name="T4" fmla="*/ 21600 w 43200"/>
                <a:gd name="T5" fmla="*/ 20146 h 41746"/>
              </a:gdLst>
              <a:ahLst/>
              <a:cxnLst>
                <a:cxn ang="0">
                  <a:pos x="T0" y="T1"/>
                </a:cxn>
                <a:cxn ang="0">
                  <a:pos x="T2" y="T3"/>
                </a:cxn>
                <a:cxn ang="0">
                  <a:pos x="T4" y="T5"/>
                </a:cxn>
              </a:cxnLst>
              <a:rect l="0" t="0" r="r" b="b"/>
              <a:pathLst>
                <a:path w="43200" h="41746" fill="none"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path>
                <a:path w="43200" h="41746" stroke="0"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lnTo>
                    <a:pt x="21600" y="20146"/>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77" name="Arc 77"/>
            <p:cNvSpPr>
              <a:spLocks/>
            </p:cNvSpPr>
            <p:nvPr/>
          </p:nvSpPr>
          <p:spPr bwMode="auto">
            <a:xfrm flipH="1">
              <a:off x="7531" y="14425"/>
              <a:ext cx="400" cy="460"/>
            </a:xfrm>
            <a:custGeom>
              <a:avLst/>
              <a:gdLst>
                <a:gd name="G0" fmla="+- 21600 0 0"/>
                <a:gd name="G1" fmla="+- 20146 0 0"/>
                <a:gd name="G2" fmla="+- 21600 0 0"/>
                <a:gd name="T0" fmla="*/ 38723 w 43200"/>
                <a:gd name="T1" fmla="*/ 6979 h 41746"/>
                <a:gd name="T2" fmla="*/ 13809 w 43200"/>
                <a:gd name="T3" fmla="*/ 0 h 41746"/>
                <a:gd name="T4" fmla="*/ 21600 w 43200"/>
                <a:gd name="T5" fmla="*/ 20146 h 41746"/>
              </a:gdLst>
              <a:ahLst/>
              <a:cxnLst>
                <a:cxn ang="0">
                  <a:pos x="T0" y="T1"/>
                </a:cxn>
                <a:cxn ang="0">
                  <a:pos x="T2" y="T3"/>
                </a:cxn>
                <a:cxn ang="0">
                  <a:pos x="T4" y="T5"/>
                </a:cxn>
              </a:cxnLst>
              <a:rect l="0" t="0" r="r" b="b"/>
              <a:pathLst>
                <a:path w="43200" h="41746" fill="none"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path>
                <a:path w="43200" h="41746" stroke="0" extrusionOk="0">
                  <a:moveTo>
                    <a:pt x="38722" y="6979"/>
                  </a:moveTo>
                  <a:cubicBezTo>
                    <a:pt x="41626" y="10754"/>
                    <a:pt x="43200" y="15383"/>
                    <a:pt x="43200" y="20146"/>
                  </a:cubicBezTo>
                  <a:cubicBezTo>
                    <a:pt x="43200" y="32075"/>
                    <a:pt x="33529" y="41746"/>
                    <a:pt x="21600" y="41746"/>
                  </a:cubicBezTo>
                  <a:cubicBezTo>
                    <a:pt x="9670" y="41746"/>
                    <a:pt x="0" y="32075"/>
                    <a:pt x="0" y="20146"/>
                  </a:cubicBezTo>
                  <a:cubicBezTo>
                    <a:pt x="-1" y="11223"/>
                    <a:pt x="5486" y="3218"/>
                    <a:pt x="13809" y="0"/>
                  </a:cubicBezTo>
                  <a:lnTo>
                    <a:pt x="21600" y="20146"/>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78" name="Text Box 78"/>
            <p:cNvSpPr txBox="1">
              <a:spLocks noChangeArrowheads="1"/>
            </p:cNvSpPr>
            <p:nvPr/>
          </p:nvSpPr>
          <p:spPr bwMode="auto">
            <a:xfrm>
              <a:off x="3951" y="14585"/>
              <a:ext cx="64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a|b</a:t>
              </a:r>
            </a:p>
          </p:txBody>
        </p:sp>
        <p:sp>
          <p:nvSpPr>
            <p:cNvPr id="307279" name="Text Box 79"/>
            <p:cNvSpPr txBox="1">
              <a:spLocks noChangeArrowheads="1"/>
            </p:cNvSpPr>
            <p:nvPr/>
          </p:nvSpPr>
          <p:spPr bwMode="auto">
            <a:xfrm>
              <a:off x="7851" y="14565"/>
              <a:ext cx="68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a|b</a:t>
              </a:r>
            </a:p>
          </p:txBody>
        </p:sp>
        <p:sp>
          <p:nvSpPr>
            <p:cNvPr id="307280" name="Text Box 80"/>
            <p:cNvSpPr txBox="1">
              <a:spLocks noChangeArrowheads="1"/>
            </p:cNvSpPr>
            <p:nvPr/>
          </p:nvSpPr>
          <p:spPr bwMode="auto">
            <a:xfrm>
              <a:off x="3011" y="1392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sym typeface="Symbol" pitchFamily="18" charset="2"/>
                </a:rPr>
                <a:t> </a:t>
              </a:r>
              <a:endParaRPr lang="en-US" altLang="zh-CN" sz="2000" b="1"/>
            </a:p>
          </p:txBody>
        </p:sp>
        <p:sp>
          <p:nvSpPr>
            <p:cNvPr id="307281" name="Text Box 81"/>
            <p:cNvSpPr txBox="1">
              <a:spLocks noChangeArrowheads="1"/>
            </p:cNvSpPr>
            <p:nvPr/>
          </p:nvSpPr>
          <p:spPr bwMode="auto">
            <a:xfrm>
              <a:off x="3991" y="1394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sym typeface="Symbol" pitchFamily="18" charset="2"/>
                </a:rPr>
                <a:t> </a:t>
              </a:r>
              <a:endParaRPr lang="en-US" altLang="zh-CN" sz="2000" b="1"/>
            </a:p>
          </p:txBody>
        </p:sp>
        <p:sp>
          <p:nvSpPr>
            <p:cNvPr id="307282" name="Text Box 82"/>
            <p:cNvSpPr txBox="1">
              <a:spLocks noChangeArrowheads="1"/>
            </p:cNvSpPr>
            <p:nvPr/>
          </p:nvSpPr>
          <p:spPr bwMode="auto">
            <a:xfrm>
              <a:off x="6951" y="1392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sym typeface="Symbol" pitchFamily="18" charset="2"/>
                </a:rPr>
                <a:t></a:t>
              </a:r>
              <a:endParaRPr lang="en-US" altLang="zh-CN" sz="2000" b="1"/>
            </a:p>
          </p:txBody>
        </p:sp>
        <p:sp>
          <p:nvSpPr>
            <p:cNvPr id="307283" name="Text Box 83"/>
            <p:cNvSpPr txBox="1">
              <a:spLocks noChangeArrowheads="1"/>
            </p:cNvSpPr>
            <p:nvPr/>
          </p:nvSpPr>
          <p:spPr bwMode="auto">
            <a:xfrm>
              <a:off x="7891" y="13945"/>
              <a:ext cx="5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sym typeface="Symbol" pitchFamily="18" charset="2"/>
                </a:rPr>
                <a:t></a:t>
              </a:r>
              <a:endParaRPr lang="en-US" altLang="zh-CN" sz="2000" b="1"/>
            </a:p>
          </p:txBody>
        </p:sp>
        <p:sp>
          <p:nvSpPr>
            <p:cNvPr id="307284" name="Text Box 84"/>
            <p:cNvSpPr txBox="1">
              <a:spLocks noChangeArrowheads="1"/>
            </p:cNvSpPr>
            <p:nvPr/>
          </p:nvSpPr>
          <p:spPr bwMode="auto">
            <a:xfrm>
              <a:off x="5431" y="13505"/>
              <a:ext cx="66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aa</a:t>
              </a:r>
            </a:p>
          </p:txBody>
        </p:sp>
        <p:sp>
          <p:nvSpPr>
            <p:cNvPr id="307285" name="Text Box 85"/>
            <p:cNvSpPr txBox="1">
              <a:spLocks noChangeArrowheads="1"/>
            </p:cNvSpPr>
            <p:nvPr/>
          </p:nvSpPr>
          <p:spPr bwMode="auto">
            <a:xfrm>
              <a:off x="5451" y="14345"/>
              <a:ext cx="64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bb</a:t>
              </a:r>
            </a:p>
          </p:txBody>
        </p:sp>
        <p:sp>
          <p:nvSpPr>
            <p:cNvPr id="307286" name="Arc 86"/>
            <p:cNvSpPr>
              <a:spLocks/>
            </p:cNvSpPr>
            <p:nvPr/>
          </p:nvSpPr>
          <p:spPr bwMode="auto">
            <a:xfrm>
              <a:off x="4791" y="13885"/>
              <a:ext cx="1860" cy="423"/>
            </a:xfrm>
            <a:custGeom>
              <a:avLst/>
              <a:gdLst>
                <a:gd name="G0" fmla="+- 19768 0 0"/>
                <a:gd name="G1" fmla="+- 21600 0 0"/>
                <a:gd name="G2" fmla="+- 21600 0 0"/>
                <a:gd name="T0" fmla="*/ 0 w 39510"/>
                <a:gd name="T1" fmla="*/ 12895 h 21600"/>
                <a:gd name="T2" fmla="*/ 39510 w 39510"/>
                <a:gd name="T3" fmla="*/ 12835 h 21600"/>
                <a:gd name="T4" fmla="*/ 19768 w 39510"/>
                <a:gd name="T5" fmla="*/ 21600 h 21600"/>
              </a:gdLst>
              <a:ahLst/>
              <a:cxnLst>
                <a:cxn ang="0">
                  <a:pos x="T0" y="T1"/>
                </a:cxn>
                <a:cxn ang="0">
                  <a:pos x="T2" y="T3"/>
                </a:cxn>
                <a:cxn ang="0">
                  <a:pos x="T4" y="T5"/>
                </a:cxn>
              </a:cxnLst>
              <a:rect l="0" t="0" r="r" b="b"/>
              <a:pathLst>
                <a:path w="39510" h="21600" fill="none" extrusionOk="0">
                  <a:moveTo>
                    <a:pt x="-1" y="12894"/>
                  </a:moveTo>
                  <a:cubicBezTo>
                    <a:pt x="3450" y="5058"/>
                    <a:pt x="11205" y="-1"/>
                    <a:pt x="19768" y="0"/>
                  </a:cubicBezTo>
                  <a:cubicBezTo>
                    <a:pt x="28307" y="0"/>
                    <a:pt x="36044" y="5030"/>
                    <a:pt x="39509" y="12835"/>
                  </a:cubicBezTo>
                </a:path>
                <a:path w="39510" h="21600" stroke="0" extrusionOk="0">
                  <a:moveTo>
                    <a:pt x="-1" y="12894"/>
                  </a:moveTo>
                  <a:cubicBezTo>
                    <a:pt x="3450" y="5058"/>
                    <a:pt x="11205" y="-1"/>
                    <a:pt x="19768" y="0"/>
                  </a:cubicBezTo>
                  <a:cubicBezTo>
                    <a:pt x="28307" y="0"/>
                    <a:pt x="36044" y="5030"/>
                    <a:pt x="39509" y="12835"/>
                  </a:cubicBezTo>
                  <a:lnTo>
                    <a:pt x="19768" y="21600"/>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87" name="Arc 87"/>
            <p:cNvSpPr>
              <a:spLocks/>
            </p:cNvSpPr>
            <p:nvPr/>
          </p:nvSpPr>
          <p:spPr bwMode="auto">
            <a:xfrm flipV="1">
              <a:off x="4831" y="14305"/>
              <a:ext cx="1860" cy="423"/>
            </a:xfrm>
            <a:custGeom>
              <a:avLst/>
              <a:gdLst>
                <a:gd name="G0" fmla="+- 19768 0 0"/>
                <a:gd name="G1" fmla="+- 21600 0 0"/>
                <a:gd name="G2" fmla="+- 21600 0 0"/>
                <a:gd name="T0" fmla="*/ 0 w 39510"/>
                <a:gd name="T1" fmla="*/ 12895 h 21600"/>
                <a:gd name="T2" fmla="*/ 39510 w 39510"/>
                <a:gd name="T3" fmla="*/ 12835 h 21600"/>
                <a:gd name="T4" fmla="*/ 19768 w 39510"/>
                <a:gd name="T5" fmla="*/ 21600 h 21600"/>
              </a:gdLst>
              <a:ahLst/>
              <a:cxnLst>
                <a:cxn ang="0">
                  <a:pos x="T0" y="T1"/>
                </a:cxn>
                <a:cxn ang="0">
                  <a:pos x="T2" y="T3"/>
                </a:cxn>
                <a:cxn ang="0">
                  <a:pos x="T4" y="T5"/>
                </a:cxn>
              </a:cxnLst>
              <a:rect l="0" t="0" r="r" b="b"/>
              <a:pathLst>
                <a:path w="39510" h="21600" fill="none" extrusionOk="0">
                  <a:moveTo>
                    <a:pt x="-1" y="12894"/>
                  </a:moveTo>
                  <a:cubicBezTo>
                    <a:pt x="3450" y="5058"/>
                    <a:pt x="11205" y="-1"/>
                    <a:pt x="19768" y="0"/>
                  </a:cubicBezTo>
                  <a:cubicBezTo>
                    <a:pt x="28307" y="0"/>
                    <a:pt x="36044" y="5030"/>
                    <a:pt x="39509" y="12835"/>
                  </a:cubicBezTo>
                </a:path>
                <a:path w="39510" h="21600" stroke="0" extrusionOk="0">
                  <a:moveTo>
                    <a:pt x="-1" y="12894"/>
                  </a:moveTo>
                  <a:cubicBezTo>
                    <a:pt x="3450" y="5058"/>
                    <a:pt x="11205" y="-1"/>
                    <a:pt x="19768" y="0"/>
                  </a:cubicBezTo>
                  <a:cubicBezTo>
                    <a:pt x="28307" y="0"/>
                    <a:pt x="36044" y="5030"/>
                    <a:pt x="39509" y="12835"/>
                  </a:cubicBezTo>
                  <a:lnTo>
                    <a:pt x="19768" y="21600"/>
                  </a:lnTo>
                  <a:close/>
                </a:path>
              </a:pathLst>
            </a:custGeom>
            <a:noFill/>
            <a:ln w="9525">
              <a:solidFill>
                <a:srgbClr val="00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307288" name="Group 88"/>
          <p:cNvGrpSpPr>
            <a:grpSpLocks/>
          </p:cNvGrpSpPr>
          <p:nvPr/>
        </p:nvGrpSpPr>
        <p:grpSpPr bwMode="auto">
          <a:xfrm>
            <a:off x="3111500" y="4343400"/>
            <a:ext cx="6108700" cy="609600"/>
            <a:chOff x="2931" y="12325"/>
            <a:chExt cx="6180" cy="600"/>
          </a:xfrm>
        </p:grpSpPr>
        <p:grpSp>
          <p:nvGrpSpPr>
            <p:cNvPr id="307289" name="Group 89"/>
            <p:cNvGrpSpPr>
              <a:grpSpLocks/>
            </p:cNvGrpSpPr>
            <p:nvPr/>
          </p:nvGrpSpPr>
          <p:grpSpPr bwMode="auto">
            <a:xfrm>
              <a:off x="2931" y="12525"/>
              <a:ext cx="420" cy="400"/>
              <a:chOff x="2851" y="3945"/>
              <a:chExt cx="420" cy="400"/>
            </a:xfrm>
          </p:grpSpPr>
          <p:sp>
            <p:nvSpPr>
              <p:cNvPr id="307290" name="Oval 90"/>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91" name="Text Box 91"/>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0</a:t>
                </a:r>
              </a:p>
            </p:txBody>
          </p:sp>
        </p:grpSp>
        <p:grpSp>
          <p:nvGrpSpPr>
            <p:cNvPr id="307292" name="Group 92"/>
            <p:cNvGrpSpPr>
              <a:grpSpLocks/>
            </p:cNvGrpSpPr>
            <p:nvPr/>
          </p:nvGrpSpPr>
          <p:grpSpPr bwMode="auto">
            <a:xfrm>
              <a:off x="4791" y="12525"/>
              <a:ext cx="420" cy="400"/>
              <a:chOff x="2851" y="3945"/>
              <a:chExt cx="420" cy="400"/>
            </a:xfrm>
          </p:grpSpPr>
          <p:sp>
            <p:nvSpPr>
              <p:cNvPr id="307293" name="Oval 93"/>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94" name="Text Box 94"/>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2</a:t>
                </a:r>
              </a:p>
            </p:txBody>
          </p:sp>
        </p:grpSp>
        <p:grpSp>
          <p:nvGrpSpPr>
            <p:cNvPr id="307295" name="Group 95"/>
            <p:cNvGrpSpPr>
              <a:grpSpLocks/>
            </p:cNvGrpSpPr>
            <p:nvPr/>
          </p:nvGrpSpPr>
          <p:grpSpPr bwMode="auto">
            <a:xfrm>
              <a:off x="6791" y="12525"/>
              <a:ext cx="420" cy="400"/>
              <a:chOff x="2851" y="3945"/>
              <a:chExt cx="420" cy="400"/>
            </a:xfrm>
          </p:grpSpPr>
          <p:sp>
            <p:nvSpPr>
              <p:cNvPr id="307296" name="Oval 96"/>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97" name="Text Box 97"/>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5</a:t>
                </a:r>
              </a:p>
            </p:txBody>
          </p:sp>
        </p:grpSp>
        <p:grpSp>
          <p:nvGrpSpPr>
            <p:cNvPr id="307298" name="Group 98"/>
            <p:cNvGrpSpPr>
              <a:grpSpLocks/>
            </p:cNvGrpSpPr>
            <p:nvPr/>
          </p:nvGrpSpPr>
          <p:grpSpPr bwMode="auto">
            <a:xfrm>
              <a:off x="8691" y="12525"/>
              <a:ext cx="420" cy="400"/>
              <a:chOff x="2851" y="3945"/>
              <a:chExt cx="420" cy="400"/>
            </a:xfrm>
          </p:grpSpPr>
          <p:sp>
            <p:nvSpPr>
              <p:cNvPr id="307299" name="Oval 99"/>
              <p:cNvSpPr>
                <a:spLocks noChangeArrowheads="1"/>
              </p:cNvSpPr>
              <p:nvPr/>
            </p:nvSpPr>
            <p:spPr bwMode="auto">
              <a:xfrm>
                <a:off x="2851" y="3965"/>
                <a:ext cx="380" cy="380"/>
              </a:xfrm>
              <a:prstGeom prst="ellipse">
                <a:avLst/>
              </a:prstGeom>
              <a:noFill/>
              <a:ln w="38100" cmpd="dbl">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00" name="Text Box 100"/>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7</a:t>
                </a:r>
              </a:p>
            </p:txBody>
          </p:sp>
        </p:grpSp>
        <p:sp>
          <p:nvSpPr>
            <p:cNvPr id="307301" name="Line 101"/>
            <p:cNvSpPr>
              <a:spLocks noChangeShapeType="1"/>
            </p:cNvSpPr>
            <p:nvPr/>
          </p:nvSpPr>
          <p:spPr bwMode="auto">
            <a:xfrm>
              <a:off x="3311" y="12757"/>
              <a:ext cx="14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02" name="Line 102"/>
            <p:cNvSpPr>
              <a:spLocks noChangeShapeType="1"/>
            </p:cNvSpPr>
            <p:nvPr/>
          </p:nvSpPr>
          <p:spPr bwMode="auto">
            <a:xfrm>
              <a:off x="7191" y="12757"/>
              <a:ext cx="148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03" name="Text Box 103"/>
            <p:cNvSpPr txBox="1">
              <a:spLocks noChangeArrowheads="1"/>
            </p:cNvSpPr>
            <p:nvPr/>
          </p:nvSpPr>
          <p:spPr bwMode="auto">
            <a:xfrm>
              <a:off x="3451" y="12325"/>
              <a:ext cx="10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(a|b)</a:t>
              </a:r>
              <a:r>
                <a:rPr lang="en-US" altLang="zh-CN" sz="2000" b="1" baseline="30000"/>
                <a:t>*</a:t>
              </a:r>
              <a:endParaRPr lang="en-US" altLang="zh-CN" sz="2000" b="1"/>
            </a:p>
          </p:txBody>
        </p:sp>
        <p:sp>
          <p:nvSpPr>
            <p:cNvPr id="307304" name="Text Box 104"/>
            <p:cNvSpPr txBox="1">
              <a:spLocks noChangeArrowheads="1"/>
            </p:cNvSpPr>
            <p:nvPr/>
          </p:nvSpPr>
          <p:spPr bwMode="auto">
            <a:xfrm>
              <a:off x="7431" y="12325"/>
              <a:ext cx="98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(a|b)</a:t>
              </a:r>
              <a:r>
                <a:rPr lang="en-US" altLang="zh-CN" sz="2000" b="1" baseline="30000"/>
                <a:t>*</a:t>
              </a:r>
              <a:endParaRPr lang="en-US" altLang="zh-CN" sz="2000" b="1"/>
            </a:p>
          </p:txBody>
        </p:sp>
        <p:sp>
          <p:nvSpPr>
            <p:cNvPr id="307305" name="Line 105"/>
            <p:cNvSpPr>
              <a:spLocks noChangeShapeType="1"/>
            </p:cNvSpPr>
            <p:nvPr/>
          </p:nvSpPr>
          <p:spPr bwMode="auto">
            <a:xfrm>
              <a:off x="5171" y="12745"/>
              <a:ext cx="162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06" name="Text Box 106"/>
            <p:cNvSpPr txBox="1">
              <a:spLocks noChangeArrowheads="1"/>
            </p:cNvSpPr>
            <p:nvPr/>
          </p:nvSpPr>
          <p:spPr bwMode="auto">
            <a:xfrm>
              <a:off x="5431" y="12345"/>
              <a:ext cx="10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aa|bb</a:t>
              </a:r>
            </a:p>
          </p:txBody>
        </p:sp>
      </p:grpSp>
      <p:grpSp>
        <p:nvGrpSpPr>
          <p:cNvPr id="307307" name="Group 107"/>
          <p:cNvGrpSpPr>
            <a:grpSpLocks/>
          </p:cNvGrpSpPr>
          <p:nvPr/>
        </p:nvGrpSpPr>
        <p:grpSpPr bwMode="auto">
          <a:xfrm>
            <a:off x="3111500" y="5562600"/>
            <a:ext cx="6108700" cy="609600"/>
            <a:chOff x="2911" y="15805"/>
            <a:chExt cx="6180" cy="580"/>
          </a:xfrm>
        </p:grpSpPr>
        <p:grpSp>
          <p:nvGrpSpPr>
            <p:cNvPr id="307308" name="Group 108"/>
            <p:cNvGrpSpPr>
              <a:grpSpLocks/>
            </p:cNvGrpSpPr>
            <p:nvPr/>
          </p:nvGrpSpPr>
          <p:grpSpPr bwMode="auto">
            <a:xfrm>
              <a:off x="2911" y="15985"/>
              <a:ext cx="420" cy="400"/>
              <a:chOff x="2851" y="3945"/>
              <a:chExt cx="420" cy="400"/>
            </a:xfrm>
          </p:grpSpPr>
          <p:sp>
            <p:nvSpPr>
              <p:cNvPr id="307309" name="Oval 109"/>
              <p:cNvSpPr>
                <a:spLocks noChangeArrowheads="1"/>
              </p:cNvSpPr>
              <p:nvPr/>
            </p:nvSpPr>
            <p:spPr bwMode="auto">
              <a:xfrm>
                <a:off x="2851" y="3965"/>
                <a:ext cx="380" cy="38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10" name="Text Box 110"/>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0</a:t>
                </a:r>
              </a:p>
            </p:txBody>
          </p:sp>
        </p:grpSp>
        <p:grpSp>
          <p:nvGrpSpPr>
            <p:cNvPr id="307311" name="Group 111"/>
            <p:cNvGrpSpPr>
              <a:grpSpLocks/>
            </p:cNvGrpSpPr>
            <p:nvPr/>
          </p:nvGrpSpPr>
          <p:grpSpPr bwMode="auto">
            <a:xfrm>
              <a:off x="8671" y="15985"/>
              <a:ext cx="420" cy="400"/>
              <a:chOff x="2851" y="3945"/>
              <a:chExt cx="420" cy="400"/>
            </a:xfrm>
          </p:grpSpPr>
          <p:sp>
            <p:nvSpPr>
              <p:cNvPr id="307312" name="Oval 112"/>
              <p:cNvSpPr>
                <a:spLocks noChangeArrowheads="1"/>
              </p:cNvSpPr>
              <p:nvPr/>
            </p:nvSpPr>
            <p:spPr bwMode="auto">
              <a:xfrm>
                <a:off x="2851" y="3965"/>
                <a:ext cx="380" cy="380"/>
              </a:xfrm>
              <a:prstGeom prst="ellipse">
                <a:avLst/>
              </a:prstGeom>
              <a:noFill/>
              <a:ln w="38100" cmpd="dbl">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13" name="Text Box 113"/>
              <p:cNvSpPr txBox="1">
                <a:spLocks noChangeArrowheads="1"/>
              </p:cNvSpPr>
              <p:nvPr/>
            </p:nvSpPr>
            <p:spPr bwMode="auto">
              <a:xfrm>
                <a:off x="2851" y="3945"/>
                <a:ext cx="420"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2000" b="1"/>
                  <a:t>7</a:t>
                </a:r>
              </a:p>
            </p:txBody>
          </p:sp>
        </p:grpSp>
        <p:sp>
          <p:nvSpPr>
            <p:cNvPr id="307314" name="Line 114"/>
            <p:cNvSpPr>
              <a:spLocks noChangeShapeType="1"/>
            </p:cNvSpPr>
            <p:nvPr/>
          </p:nvSpPr>
          <p:spPr bwMode="auto">
            <a:xfrm flipV="1">
              <a:off x="3311" y="16205"/>
              <a:ext cx="5360" cy="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15" name="Text Box 115"/>
            <p:cNvSpPr txBox="1">
              <a:spLocks noChangeArrowheads="1"/>
            </p:cNvSpPr>
            <p:nvPr/>
          </p:nvSpPr>
          <p:spPr bwMode="auto">
            <a:xfrm>
              <a:off x="4351" y="15805"/>
              <a:ext cx="3000" cy="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2000" b="1"/>
                <a:t>(a|b)</a:t>
              </a:r>
              <a:r>
                <a:rPr lang="en-US" altLang="zh-CN" sz="2000" b="1" baseline="30000"/>
                <a:t>* </a:t>
              </a:r>
              <a:r>
                <a:rPr lang="en-US" altLang="zh-CN" sz="2000" b="1"/>
                <a:t>(aa|bb) (a|b)</a:t>
              </a:r>
              <a:r>
                <a:rPr lang="en-US" altLang="zh-CN" sz="2000" b="1" baseline="30000"/>
                <a:t>*</a:t>
              </a:r>
              <a:endParaRPr lang="en-US" altLang="zh-CN" sz="2000" b="1"/>
            </a:p>
          </p:txBody>
        </p:sp>
      </p:grpSp>
      <p:sp>
        <p:nvSpPr>
          <p:cNvPr id="2" name="灯片编号占位符 1"/>
          <p:cNvSpPr>
            <a:spLocks noGrp="1"/>
          </p:cNvSpPr>
          <p:nvPr>
            <p:ph type="sldNum" sz="quarter" idx="10"/>
          </p:nvPr>
        </p:nvSpPr>
        <p:spPr/>
        <p:txBody>
          <a:bodyPr/>
          <a:lstStyle/>
          <a:p>
            <a:fld id="{53D5C0A6-204F-44E2-BC2D-888719E44444}" type="slidenum">
              <a:rPr lang="en-US" altLang="zh-CN" smtClean="0"/>
              <a:pPr/>
              <a:t>31</a:t>
            </a:fld>
            <a:endParaRPr lang="en-US" altLang="zh-CN"/>
          </a:p>
        </p:txBody>
      </p:sp>
    </p:spTree>
    <p:extLst>
      <p:ext uri="{BB962C8B-B14F-4D97-AF65-F5344CB8AC3E}">
        <p14:creationId xmlns:p14="http://schemas.microsoft.com/office/powerpoint/2010/main" val="2560953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7203"/>
                                        </p:tgtEl>
                                        <p:attrNameLst>
                                          <p:attrName>style.visibility</p:attrName>
                                        </p:attrNameLst>
                                      </p:cBhvr>
                                      <p:to>
                                        <p:strVal val="visible"/>
                                      </p:to>
                                    </p:set>
                                    <p:animEffect transition="in" filter="wipe(left)">
                                      <p:cBhvr>
                                        <p:cTn id="7" dur="500"/>
                                        <p:tgtEl>
                                          <p:spTgt spid="3072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7253"/>
                                        </p:tgtEl>
                                        <p:attrNameLst>
                                          <p:attrName>style.visibility</p:attrName>
                                        </p:attrNameLst>
                                      </p:cBhvr>
                                      <p:to>
                                        <p:strVal val="visible"/>
                                      </p:to>
                                    </p:set>
                                    <p:animEffect transition="in" filter="wipe(left)">
                                      <p:cBhvr>
                                        <p:cTn id="12" dur="500"/>
                                        <p:tgtEl>
                                          <p:spTgt spid="3072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7288"/>
                                        </p:tgtEl>
                                        <p:attrNameLst>
                                          <p:attrName>style.visibility</p:attrName>
                                        </p:attrNameLst>
                                      </p:cBhvr>
                                      <p:to>
                                        <p:strVal val="visible"/>
                                      </p:to>
                                    </p:set>
                                    <p:animEffect transition="in" filter="wipe(left)">
                                      <p:cBhvr>
                                        <p:cTn id="17" dur="500"/>
                                        <p:tgtEl>
                                          <p:spTgt spid="3072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07307"/>
                                        </p:tgtEl>
                                        <p:attrNameLst>
                                          <p:attrName>style.visibility</p:attrName>
                                        </p:attrNameLst>
                                      </p:cBhvr>
                                      <p:to>
                                        <p:strVal val="visible"/>
                                      </p:to>
                                    </p:set>
                                    <p:animEffect transition="in" filter="wipe(left)">
                                      <p:cBhvr>
                                        <p:cTn id="22" dur="500"/>
                                        <p:tgtEl>
                                          <p:spTgt spid="307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四、关于思考题</a:t>
            </a:r>
          </a:p>
        </p:txBody>
      </p:sp>
      <p:sp>
        <p:nvSpPr>
          <p:cNvPr id="3" name="内容占位符 2"/>
          <p:cNvSpPr>
            <a:spLocks noGrp="1"/>
          </p:cNvSpPr>
          <p:nvPr>
            <p:ph idx="1"/>
          </p:nvPr>
        </p:nvSpPr>
        <p:spPr>
          <a:xfrm>
            <a:off x="776653" y="1359632"/>
            <a:ext cx="11128131" cy="5085129"/>
          </a:xfrm>
        </p:spPr>
        <p:txBody>
          <a:bodyPr>
            <a:normAutofit/>
          </a:bodyPr>
          <a:lstStyle/>
          <a:p>
            <a:r>
              <a:rPr lang="zh-CN" altLang="en-US" sz="3600" dirty="0"/>
              <a:t>词法分析为什么采用的是右线性文法，而不是采用左线性文法</a:t>
            </a:r>
            <a:endParaRPr lang="en-US" altLang="zh-CN" sz="3600" dirty="0"/>
          </a:p>
          <a:p>
            <a:pPr lvl="1"/>
            <a:r>
              <a:rPr lang="zh-CN" altLang="en-US" sz="3200" dirty="0" smtClean="0"/>
              <a:t>为什么</a:t>
            </a:r>
            <a:r>
              <a:rPr lang="zh-CN" altLang="en-US" sz="3200" dirty="0"/>
              <a:t>要使用右线性文法？</a:t>
            </a:r>
            <a:endParaRPr lang="en-US" altLang="zh-CN" sz="3200" dirty="0"/>
          </a:p>
          <a:p>
            <a:pPr lvl="1">
              <a:buFont typeface="Symbol" panose="05050102010706020507" pitchFamily="18" charset="2"/>
              <a:buChar char="Þ"/>
            </a:pPr>
            <a:r>
              <a:rPr lang="zh-CN" altLang="en-US" sz="3200" dirty="0"/>
              <a:t>我的理解：词法分析本质利用的是自动机，而左右线性文法都只是在得到自动机过程中的一个手段，而不是最终目的。</a:t>
            </a:r>
            <a:endParaRPr lang="en-US" altLang="zh-CN" sz="3200" dirty="0"/>
          </a:p>
          <a:p>
            <a:pPr lvl="1">
              <a:buFont typeface="Symbol" panose="05050102010706020507" pitchFamily="18" charset="2"/>
              <a:buChar char="Þ"/>
            </a:pPr>
            <a:r>
              <a:rPr lang="zh-CN" altLang="en-US" sz="3200" dirty="0"/>
              <a:t>左右线性文法并没有本质的区别，只是不同的表现形式，使用右线性文法一方面是考虑到理解上的方便，另一方面是前叙定理公式（</a:t>
            </a:r>
            <a:r>
              <a:rPr lang="en-US" altLang="zh-CN" sz="3200" dirty="0"/>
              <a:t>DFA</a:t>
            </a:r>
            <a:r>
              <a:rPr lang="zh-CN" altLang="en-US" sz="3200" dirty="0"/>
              <a:t>、</a:t>
            </a:r>
            <a:r>
              <a:rPr lang="en-US" altLang="zh-CN" sz="3200" dirty="0"/>
              <a:t>NFA</a:t>
            </a:r>
            <a:r>
              <a:rPr lang="zh-CN" altLang="en-US" sz="3200" dirty="0"/>
              <a:t>）铺垫的必然结果（自动机的推导与右线性文法的使用方法更加贴合）</a:t>
            </a:r>
            <a:endParaRPr lang="en-US" altLang="zh-CN" sz="3200" dirty="0"/>
          </a:p>
          <a:p>
            <a:pPr lvl="1">
              <a:buFont typeface="Symbol" panose="05050102010706020507" pitchFamily="18" charset="2"/>
              <a:buChar char="Þ"/>
            </a:pPr>
            <a:endParaRPr lang="zh-CN" altLang="en-US" dirty="0"/>
          </a:p>
          <a:p>
            <a:pPr lvl="1">
              <a:buFont typeface="Symbol" panose="05050102010706020507" pitchFamily="18" charset="2"/>
              <a:buChar char="Þ"/>
            </a:pPr>
            <a:endParaRPr lang="zh-CN" altLang="en-US" dirty="0"/>
          </a:p>
        </p:txBody>
      </p:sp>
    </p:spTree>
    <p:extLst>
      <p:ext uri="{BB962C8B-B14F-4D97-AF65-F5344CB8AC3E}">
        <p14:creationId xmlns:p14="http://schemas.microsoft.com/office/powerpoint/2010/main" val="8195001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1065" y="2862597"/>
            <a:ext cx="1512278" cy="1200329"/>
          </a:xfrm>
          <a:prstGeom prst="rect">
            <a:avLst/>
          </a:prstGeom>
          <a:noFill/>
        </p:spPr>
        <p:txBody>
          <a:bodyPr wrap="square" rtlCol="0">
            <a:spAutoFit/>
          </a:bodyPr>
          <a:lstStyle/>
          <a:p>
            <a:r>
              <a:rPr lang="en-US" altLang="zh-CN" dirty="0"/>
              <a:t>S </a:t>
            </a:r>
            <a:r>
              <a:rPr lang="zh-CN" altLang="en-US" dirty="0"/>
              <a:t>→ </a:t>
            </a:r>
            <a:r>
              <a:rPr lang="en-US" altLang="zh-CN" dirty="0"/>
              <a:t>0A | 1B</a:t>
            </a:r>
          </a:p>
          <a:p>
            <a:r>
              <a:rPr lang="en-US" altLang="zh-CN" dirty="0"/>
              <a:t>A </a:t>
            </a:r>
            <a:r>
              <a:rPr lang="zh-CN" altLang="en-US" dirty="0"/>
              <a:t>→ </a:t>
            </a:r>
            <a:r>
              <a:rPr lang="en-US" altLang="zh-CN" dirty="0"/>
              <a:t>1S | 1</a:t>
            </a:r>
          </a:p>
          <a:p>
            <a:r>
              <a:rPr lang="en-US" altLang="zh-CN" dirty="0"/>
              <a:t>B </a:t>
            </a:r>
            <a:r>
              <a:rPr lang="zh-CN" altLang="en-US" dirty="0"/>
              <a:t>→ </a:t>
            </a:r>
            <a:r>
              <a:rPr lang="en-US" altLang="zh-CN" dirty="0"/>
              <a:t>0S | 0</a:t>
            </a:r>
          </a:p>
          <a:p>
            <a:endParaRPr lang="en-US" altLang="zh-CN" dirty="0"/>
          </a:p>
        </p:txBody>
      </p:sp>
      <p:sp>
        <p:nvSpPr>
          <p:cNvPr id="6" name="文本框 5"/>
          <p:cNvSpPr txBox="1"/>
          <p:nvPr/>
        </p:nvSpPr>
        <p:spPr>
          <a:xfrm>
            <a:off x="3248502" y="1832853"/>
            <a:ext cx="2435469" cy="2308324"/>
          </a:xfrm>
          <a:prstGeom prst="rect">
            <a:avLst/>
          </a:prstGeom>
          <a:noFill/>
        </p:spPr>
        <p:txBody>
          <a:bodyPr wrap="square" rtlCol="0">
            <a:spAutoFit/>
          </a:bodyPr>
          <a:lstStyle/>
          <a:p>
            <a:r>
              <a:rPr lang="en-US" altLang="zh-CN" dirty="0"/>
              <a:t>F </a:t>
            </a:r>
            <a:r>
              <a:rPr lang="zh-CN" altLang="en-US" dirty="0"/>
              <a:t>→ </a:t>
            </a:r>
            <a:r>
              <a:rPr lang="en-US" altLang="zh-CN" dirty="0"/>
              <a:t>A1</a:t>
            </a:r>
          </a:p>
          <a:p>
            <a:r>
              <a:rPr lang="en-US" altLang="zh-CN" dirty="0"/>
              <a:t>A </a:t>
            </a:r>
            <a:r>
              <a:rPr lang="zh-CN" altLang="en-US" dirty="0"/>
              <a:t>→ </a:t>
            </a:r>
            <a:r>
              <a:rPr lang="en-US" altLang="zh-CN" dirty="0"/>
              <a:t>0</a:t>
            </a:r>
          </a:p>
          <a:p>
            <a:r>
              <a:rPr lang="en-US" altLang="zh-CN" dirty="0"/>
              <a:t>A </a:t>
            </a:r>
            <a:r>
              <a:rPr lang="zh-CN" altLang="en-US" dirty="0"/>
              <a:t>→ </a:t>
            </a:r>
            <a:r>
              <a:rPr lang="en-US" altLang="zh-CN" dirty="0"/>
              <a:t>S0</a:t>
            </a:r>
          </a:p>
          <a:p>
            <a:r>
              <a:rPr lang="en-US" altLang="zh-CN" dirty="0"/>
              <a:t>S </a:t>
            </a:r>
            <a:r>
              <a:rPr lang="zh-CN" altLang="en-US" dirty="0"/>
              <a:t>→ </a:t>
            </a:r>
            <a:r>
              <a:rPr lang="en-US" altLang="zh-CN" dirty="0"/>
              <a:t>A1</a:t>
            </a:r>
          </a:p>
          <a:p>
            <a:r>
              <a:rPr lang="en-US" altLang="zh-CN" dirty="0"/>
              <a:t>F </a:t>
            </a:r>
            <a:r>
              <a:rPr lang="zh-CN" altLang="en-US" dirty="0"/>
              <a:t>→ </a:t>
            </a:r>
            <a:r>
              <a:rPr lang="en-US" altLang="zh-CN" dirty="0"/>
              <a:t>B0</a:t>
            </a:r>
          </a:p>
          <a:p>
            <a:r>
              <a:rPr lang="en-US" altLang="zh-CN" dirty="0"/>
              <a:t>B </a:t>
            </a:r>
            <a:r>
              <a:rPr lang="zh-CN" altLang="en-US" dirty="0"/>
              <a:t>→ </a:t>
            </a:r>
            <a:r>
              <a:rPr lang="en-US" altLang="zh-CN" dirty="0"/>
              <a:t>1</a:t>
            </a:r>
          </a:p>
          <a:p>
            <a:r>
              <a:rPr lang="en-US" altLang="zh-CN" dirty="0"/>
              <a:t>B </a:t>
            </a:r>
            <a:r>
              <a:rPr lang="zh-CN" altLang="en-US" dirty="0"/>
              <a:t>→ </a:t>
            </a:r>
            <a:r>
              <a:rPr lang="en-US" altLang="zh-CN" dirty="0"/>
              <a:t>S1</a:t>
            </a:r>
          </a:p>
          <a:p>
            <a:r>
              <a:rPr lang="en-US" altLang="zh-CN" dirty="0"/>
              <a:t>S </a:t>
            </a:r>
            <a:r>
              <a:rPr lang="zh-CN" altLang="en-US" dirty="0"/>
              <a:t>→ </a:t>
            </a:r>
            <a:r>
              <a:rPr lang="en-US" altLang="zh-CN" dirty="0"/>
              <a:t>B0 </a:t>
            </a:r>
          </a:p>
        </p:txBody>
      </p:sp>
      <p:sp>
        <p:nvSpPr>
          <p:cNvPr id="7" name="文本框 6"/>
          <p:cNvSpPr txBox="1"/>
          <p:nvPr/>
        </p:nvSpPr>
        <p:spPr>
          <a:xfrm>
            <a:off x="2910255" y="331298"/>
            <a:ext cx="4953000" cy="830997"/>
          </a:xfrm>
          <a:prstGeom prst="rect">
            <a:avLst/>
          </a:prstGeom>
          <a:noFill/>
        </p:spPr>
        <p:txBody>
          <a:bodyPr wrap="square" rtlCol="0">
            <a:spAutoFit/>
          </a:bodyPr>
          <a:lstStyle/>
          <a:p>
            <a:r>
              <a:rPr lang="zh-CN" altLang="en-US" sz="2400" dirty="0"/>
              <a:t>右线性：从左到右接收字符串</a:t>
            </a:r>
            <a:endParaRPr lang="en-US" altLang="zh-CN" sz="2400" dirty="0"/>
          </a:p>
          <a:p>
            <a:r>
              <a:rPr lang="zh-CN" altLang="en-US" sz="2400" dirty="0"/>
              <a:t>左线性：从右到左接收字符串</a:t>
            </a:r>
            <a:endParaRPr lang="en-US" altLang="zh-CN" sz="2400" dirty="0"/>
          </a:p>
        </p:txBody>
      </p:sp>
      <p:pic>
        <p:nvPicPr>
          <p:cNvPr id="11" name="图片 10"/>
          <p:cNvPicPr>
            <a:picLocks noChangeAspect="1"/>
          </p:cNvPicPr>
          <p:nvPr/>
        </p:nvPicPr>
        <p:blipFill>
          <a:blip r:embed="rId2"/>
          <a:stretch>
            <a:fillRect/>
          </a:stretch>
        </p:blipFill>
        <p:spPr>
          <a:xfrm>
            <a:off x="5253149" y="1121983"/>
            <a:ext cx="6577804" cy="3318132"/>
          </a:xfrm>
          <a:prstGeom prst="rect">
            <a:avLst/>
          </a:prstGeom>
        </p:spPr>
      </p:pic>
      <p:sp>
        <p:nvSpPr>
          <p:cNvPr id="12" name="文本框 11"/>
          <p:cNvSpPr txBox="1"/>
          <p:nvPr/>
        </p:nvSpPr>
        <p:spPr>
          <a:xfrm>
            <a:off x="290146" y="4440115"/>
            <a:ext cx="11790485" cy="2031325"/>
          </a:xfrm>
          <a:prstGeom prst="rect">
            <a:avLst/>
          </a:prstGeom>
          <a:noFill/>
        </p:spPr>
        <p:txBody>
          <a:bodyPr wrap="square" rtlCol="0">
            <a:spAutoFit/>
          </a:bodyPr>
          <a:lstStyle/>
          <a:p>
            <a:r>
              <a:rPr lang="zh-CN" altLang="en-US" dirty="0"/>
              <a:t>在真正进行词法分析的时候，是在特定状态下读入字符进行状态转移。就此例而言，有两种使用左线性文法的方式：</a:t>
            </a:r>
            <a:endParaRPr lang="en-US" altLang="zh-CN" dirty="0"/>
          </a:p>
          <a:p>
            <a:pPr marL="342900" indent="-342900">
              <a:buAutoNum type="arabicPeriod"/>
            </a:pPr>
            <a:r>
              <a:rPr lang="zh-CN" altLang="en-US" dirty="0"/>
              <a:t>如果是先由左线性文法转成图示自动机，在进行词法分析，那在进行真正编程实现时实际上还是走的右线性的思路，即状态下从左往右读字符并进行转移。</a:t>
            </a:r>
            <a:endParaRPr lang="en-US" altLang="zh-CN" dirty="0"/>
          </a:p>
          <a:p>
            <a:pPr marL="342900" indent="-342900">
              <a:buAutoNum type="arabicPeriod"/>
            </a:pPr>
            <a:r>
              <a:rPr lang="zh-CN" altLang="en-US" dirty="0"/>
              <a:t>如果完全按照左线性的思路的话，则实际上是由终态往前走，读取时应从每个标识符的最后一个字符开始，此时从后往前读，那么会带来两个方面的问题：</a:t>
            </a:r>
            <a:endParaRPr lang="en-US" altLang="zh-CN" dirty="0"/>
          </a:p>
          <a:p>
            <a:r>
              <a:rPr lang="en-US" altLang="zh-CN" dirty="0"/>
              <a:t>      1</a:t>
            </a:r>
            <a:r>
              <a:rPr lang="zh-CN" altLang="en-US" dirty="0"/>
              <a:t>）不同类型标识符的终结字符可能一样，对识别带来困难，需要回溯或者做转换（类似</a:t>
            </a:r>
            <a:r>
              <a:rPr lang="en-US" altLang="zh-CN" dirty="0"/>
              <a:t>DFA</a:t>
            </a:r>
            <a:r>
              <a:rPr lang="zh-CN" altLang="en-US" dirty="0"/>
              <a:t>与</a:t>
            </a:r>
            <a:r>
              <a:rPr lang="en-US" altLang="zh-CN" dirty="0"/>
              <a:t>NFA</a:t>
            </a:r>
            <a:r>
              <a:rPr lang="zh-CN" altLang="en-US" dirty="0"/>
              <a:t>的关系）</a:t>
            </a:r>
            <a:endParaRPr lang="en-US" altLang="zh-CN" dirty="0"/>
          </a:p>
          <a:p>
            <a:r>
              <a:rPr lang="en-US" altLang="zh-CN" dirty="0"/>
              <a:t>      2</a:t>
            </a:r>
            <a:r>
              <a:rPr lang="zh-CN" altLang="en-US" dirty="0"/>
              <a:t>）缓冲区需重新进行设计（以前是保证标识符头在里面，现在得保证尾巴在里面） </a:t>
            </a:r>
            <a:endParaRPr lang="en-US" altLang="zh-CN" dirty="0"/>
          </a:p>
        </p:txBody>
      </p:sp>
      <p:pic>
        <p:nvPicPr>
          <p:cNvPr id="2050" name="Picture 2" descr="https://timgsa.baidu.com/timg?image&amp;quality=80&amp;size=b9999_10000&amp;sec=1569776318372&amp;di=7f7003536965b046ab2f7c40a3fe66c9&amp;imgtype=0&amp;src=http%3A%2F%2Fb-ssl.duitang.com%2Fuploads%2Fitem%2F201611%2F09%2F20161109232708_WL3Tx.thumb.700_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146" y="171271"/>
            <a:ext cx="2154116" cy="231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0570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作业讲评</a:t>
            </a:r>
            <a:endParaRPr lang="zh-CN" altLang="en-US" dirty="0"/>
          </a:p>
        </p:txBody>
      </p:sp>
      <p:sp>
        <p:nvSpPr>
          <p:cNvPr id="3" name="内容占位符 2"/>
          <p:cNvSpPr>
            <a:spLocks noGrp="1"/>
          </p:cNvSpPr>
          <p:nvPr>
            <p:ph idx="1"/>
          </p:nvPr>
        </p:nvSpPr>
        <p:spPr>
          <a:xfrm>
            <a:off x="838200" y="1421179"/>
            <a:ext cx="10515600" cy="5225806"/>
          </a:xfrm>
        </p:spPr>
        <p:txBody>
          <a:bodyPr/>
          <a:lstStyle/>
          <a:p>
            <a:r>
              <a:rPr lang="en-US" altLang="zh-CN" dirty="0" smtClean="0"/>
              <a:t>1.7 </a:t>
            </a:r>
            <a:r>
              <a:rPr lang="zh-CN" altLang="en-US" dirty="0" smtClean="0"/>
              <a:t>指出下面的错误可在编译的哪个阶段发现？</a:t>
            </a:r>
            <a:endParaRPr lang="en-US" altLang="zh-CN" dirty="0" smtClean="0"/>
          </a:p>
          <a:p>
            <a:pPr lvl="1"/>
            <a:r>
              <a:rPr lang="zh-CN" altLang="en-US" dirty="0" smtClean="0"/>
              <a:t>数组下标越界</a:t>
            </a:r>
            <a:endParaRPr lang="en-US" altLang="zh-CN" dirty="0" smtClean="0"/>
          </a:p>
          <a:p>
            <a:pPr lvl="1"/>
            <a:r>
              <a:rPr lang="zh-CN" altLang="en-US" dirty="0" smtClean="0"/>
              <a:t>本应为常数，但在数中出现了非数字字符</a:t>
            </a:r>
            <a:endParaRPr lang="en-US" altLang="zh-CN" dirty="0" smtClean="0"/>
          </a:p>
          <a:p>
            <a:pPr lvl="1"/>
            <a:endParaRPr lang="en-US" altLang="zh-CN" dirty="0"/>
          </a:p>
          <a:p>
            <a:pPr lvl="1"/>
            <a:endParaRPr lang="en-US" altLang="zh-CN" dirty="0" smtClean="0"/>
          </a:p>
          <a:p>
            <a:pPr marL="457200" lvl="1" indent="0">
              <a:buNone/>
            </a:pPr>
            <a:endParaRPr lang="en-US" altLang="zh-CN" dirty="0" smtClean="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46741"/>
            <a:ext cx="12192000" cy="4147209"/>
          </a:xfrm>
          <a:prstGeom prst="rect">
            <a:avLst/>
          </a:prstGeom>
        </p:spPr>
      </p:pic>
    </p:spTree>
    <p:extLst>
      <p:ext uri="{BB962C8B-B14F-4D97-AF65-F5344CB8AC3E}">
        <p14:creationId xmlns:p14="http://schemas.microsoft.com/office/powerpoint/2010/main" val="22498111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838199" y="0"/>
            <a:ext cx="9422423" cy="3753649"/>
          </a:xfrm>
          <a:prstGeom prst="rect">
            <a:avLst/>
          </a:prstGeom>
        </p:spPr>
      </p:pic>
      <p:pic>
        <p:nvPicPr>
          <p:cNvPr id="5" name="图片 4"/>
          <p:cNvPicPr>
            <a:picLocks noChangeAspect="1"/>
          </p:cNvPicPr>
          <p:nvPr/>
        </p:nvPicPr>
        <p:blipFill>
          <a:blip r:embed="rId3"/>
          <a:stretch>
            <a:fillRect/>
          </a:stretch>
        </p:blipFill>
        <p:spPr>
          <a:xfrm>
            <a:off x="838199" y="3399448"/>
            <a:ext cx="11269969" cy="3291498"/>
          </a:xfrm>
          <a:prstGeom prst="rect">
            <a:avLst/>
          </a:prstGeom>
        </p:spPr>
      </p:pic>
    </p:spTree>
    <p:extLst>
      <p:ext uri="{BB962C8B-B14F-4D97-AF65-F5344CB8AC3E}">
        <p14:creationId xmlns:p14="http://schemas.microsoft.com/office/powerpoint/2010/main" val="14319637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33146"/>
            <a:ext cx="12176442" cy="3974123"/>
          </a:xfrm>
        </p:spPr>
      </p:pic>
    </p:spTree>
    <p:extLst>
      <p:ext uri="{BB962C8B-B14F-4D97-AF65-F5344CB8AC3E}">
        <p14:creationId xmlns:p14="http://schemas.microsoft.com/office/powerpoint/2010/main" val="2189103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FBC913-355E-4CC7-921D-09BC09D40647}"/>
              </a:ext>
            </a:extLst>
          </p:cNvPr>
          <p:cNvSpPr>
            <a:spLocks noGrp="1"/>
          </p:cNvSpPr>
          <p:nvPr>
            <p:ph type="title"/>
          </p:nvPr>
        </p:nvSpPr>
        <p:spPr/>
        <p:txBody>
          <a:bodyPr/>
          <a:lstStyle/>
          <a:p>
            <a:r>
              <a:rPr lang="en-US" altLang="zh-CN" dirty="0"/>
              <a:t>2.2 </a:t>
            </a:r>
            <a:r>
              <a:rPr lang="zh-CN" altLang="en-US" dirty="0"/>
              <a:t>未按照题目要求“文字描述”</a:t>
            </a:r>
          </a:p>
        </p:txBody>
      </p:sp>
      <p:pic>
        <p:nvPicPr>
          <p:cNvPr id="4" name="内容占位符 3">
            <a:extLst>
              <a:ext uri="{FF2B5EF4-FFF2-40B4-BE49-F238E27FC236}">
                <a16:creationId xmlns:a16="http://schemas.microsoft.com/office/drawing/2014/main" id="{ABBF0438-C789-482F-9815-65B45DC03985}"/>
              </a:ext>
            </a:extLst>
          </p:cNvPr>
          <p:cNvPicPr>
            <a:picLocks noGrp="1" noChangeAspect="1"/>
          </p:cNvPicPr>
          <p:nvPr>
            <p:ph idx="1"/>
          </p:nvPr>
        </p:nvPicPr>
        <p:blipFill>
          <a:blip r:embed="rId2"/>
          <a:stretch>
            <a:fillRect/>
          </a:stretch>
        </p:blipFill>
        <p:spPr>
          <a:xfrm>
            <a:off x="2109810" y="1769303"/>
            <a:ext cx="7197029" cy="4695388"/>
          </a:xfrm>
          <a:prstGeom prst="rect">
            <a:avLst/>
          </a:prstGeom>
        </p:spPr>
      </p:pic>
    </p:spTree>
    <p:extLst>
      <p:ext uri="{BB962C8B-B14F-4D97-AF65-F5344CB8AC3E}">
        <p14:creationId xmlns:p14="http://schemas.microsoft.com/office/powerpoint/2010/main" val="28001658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0187E-04CA-49A7-8821-08FDD5EC8A74}"/>
              </a:ext>
            </a:extLst>
          </p:cNvPr>
          <p:cNvSpPr>
            <a:spLocks noGrp="1"/>
          </p:cNvSpPr>
          <p:nvPr>
            <p:ph type="title"/>
          </p:nvPr>
        </p:nvSpPr>
        <p:spPr/>
        <p:txBody>
          <a:bodyPr/>
          <a:lstStyle/>
          <a:p>
            <a:r>
              <a:rPr lang="en-US" altLang="zh-CN" dirty="0"/>
              <a:t>2.2 </a:t>
            </a:r>
            <a:r>
              <a:rPr lang="zh-CN" altLang="en-US" dirty="0"/>
              <a:t>未按照题目要求“文字描述”</a:t>
            </a:r>
          </a:p>
        </p:txBody>
      </p:sp>
      <p:pic>
        <p:nvPicPr>
          <p:cNvPr id="4" name="内容占位符 3">
            <a:extLst>
              <a:ext uri="{FF2B5EF4-FFF2-40B4-BE49-F238E27FC236}">
                <a16:creationId xmlns:a16="http://schemas.microsoft.com/office/drawing/2014/main" id="{0C2C5DE4-A3C7-44C1-A40D-D6E68669B51A}"/>
              </a:ext>
            </a:extLst>
          </p:cNvPr>
          <p:cNvPicPr>
            <a:picLocks noGrp="1" noChangeAspect="1"/>
          </p:cNvPicPr>
          <p:nvPr>
            <p:ph idx="1"/>
          </p:nvPr>
        </p:nvPicPr>
        <p:blipFill>
          <a:blip r:embed="rId2"/>
          <a:stretch>
            <a:fillRect/>
          </a:stretch>
        </p:blipFill>
        <p:spPr>
          <a:xfrm>
            <a:off x="1724571" y="2625103"/>
            <a:ext cx="8742857" cy="2752381"/>
          </a:xfrm>
          <a:prstGeom prst="rect">
            <a:avLst/>
          </a:prstGeom>
        </p:spPr>
      </p:pic>
    </p:spTree>
    <p:extLst>
      <p:ext uri="{BB962C8B-B14F-4D97-AF65-F5344CB8AC3E}">
        <p14:creationId xmlns:p14="http://schemas.microsoft.com/office/powerpoint/2010/main" val="1081886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F5B2B-0A26-43E7-ACB1-D5C55E747E89}"/>
              </a:ext>
            </a:extLst>
          </p:cNvPr>
          <p:cNvSpPr>
            <a:spLocks noGrp="1"/>
          </p:cNvSpPr>
          <p:nvPr>
            <p:ph type="title"/>
          </p:nvPr>
        </p:nvSpPr>
        <p:spPr>
          <a:xfrm>
            <a:off x="117230" y="0"/>
            <a:ext cx="12074769" cy="1936873"/>
          </a:xfrm>
        </p:spPr>
        <p:txBody>
          <a:bodyPr/>
          <a:lstStyle/>
          <a:p>
            <a:r>
              <a:rPr lang="en-US" altLang="zh-CN" dirty="0"/>
              <a:t>2.2</a:t>
            </a:r>
            <a:r>
              <a:rPr lang="zh-CN" altLang="en-US" dirty="0"/>
              <a:t>（</a:t>
            </a:r>
            <a:r>
              <a:rPr lang="en-US" altLang="zh-CN" dirty="0"/>
              <a:t>1</a:t>
            </a:r>
            <a:r>
              <a:rPr lang="zh-CN" altLang="en-US" dirty="0"/>
              <a:t>）该字符串是可以不包含</a:t>
            </a:r>
            <a:r>
              <a:rPr lang="en-US" altLang="zh-CN" dirty="0"/>
              <a:t>a</a:t>
            </a:r>
            <a:r>
              <a:rPr lang="zh-CN" altLang="en-US" dirty="0" smtClean="0"/>
              <a:t>的</a:t>
            </a:r>
            <a:r>
              <a:rPr lang="en-US" altLang="zh-CN" dirty="0" smtClean="0"/>
              <a:t/>
            </a:r>
            <a:br>
              <a:rPr lang="en-US" altLang="zh-CN" dirty="0" smtClean="0"/>
            </a:br>
            <a:r>
              <a:rPr lang="en-US" altLang="zh-CN" dirty="0" smtClean="0"/>
              <a:t>G</a:t>
            </a:r>
            <a:r>
              <a:rPr lang="zh-CN" altLang="en-US" dirty="0" smtClean="0"/>
              <a:t>：</a:t>
            </a:r>
            <a:r>
              <a:rPr lang="en-US" altLang="zh-CN" dirty="0" smtClean="0"/>
              <a:t>S</a:t>
            </a:r>
            <a:r>
              <a:rPr lang="zh-CN" altLang="en-US" dirty="0" smtClean="0"/>
              <a:t>→</a:t>
            </a:r>
            <a:r>
              <a:rPr lang="en-US" altLang="zh-CN" dirty="0" err="1" smtClean="0"/>
              <a:t>SaS</a:t>
            </a:r>
            <a:r>
              <a:rPr lang="en-US" altLang="zh-CN" dirty="0" smtClean="0"/>
              <a:t>   S</a:t>
            </a:r>
            <a:r>
              <a:rPr lang="zh-CN" altLang="en-US" dirty="0" smtClean="0"/>
              <a:t>→</a:t>
            </a:r>
            <a:r>
              <a:rPr lang="en-US" altLang="zh-CN" dirty="0" smtClean="0"/>
              <a:t>b</a:t>
            </a:r>
            <a:endParaRPr lang="zh-CN" altLang="en-US" dirty="0"/>
          </a:p>
        </p:txBody>
      </p:sp>
      <p:pic>
        <p:nvPicPr>
          <p:cNvPr id="8" name="内容占位符 7">
            <a:extLst>
              <a:ext uri="{FF2B5EF4-FFF2-40B4-BE49-F238E27FC236}">
                <a16:creationId xmlns:a16="http://schemas.microsoft.com/office/drawing/2014/main" id="{EE0173AB-A000-42BB-A199-BBA5B306A472}"/>
              </a:ext>
            </a:extLst>
          </p:cNvPr>
          <p:cNvPicPr>
            <a:picLocks noGrp="1" noChangeAspect="1"/>
          </p:cNvPicPr>
          <p:nvPr>
            <p:ph idx="1"/>
          </p:nvPr>
        </p:nvPicPr>
        <p:blipFill>
          <a:blip r:embed="rId2"/>
          <a:stretch>
            <a:fillRect/>
          </a:stretch>
        </p:blipFill>
        <p:spPr>
          <a:xfrm>
            <a:off x="203426" y="1936873"/>
            <a:ext cx="11988574" cy="3628420"/>
          </a:xfrm>
          <a:prstGeom prst="rect">
            <a:avLst/>
          </a:prstGeom>
        </p:spPr>
      </p:pic>
      <p:pic>
        <p:nvPicPr>
          <p:cNvPr id="9" name="图片 8">
            <a:extLst>
              <a:ext uri="{FF2B5EF4-FFF2-40B4-BE49-F238E27FC236}">
                <a16:creationId xmlns:a16="http://schemas.microsoft.com/office/drawing/2014/main" id="{2FA88D2D-D99B-4D26-96C7-07D347DA0E22}"/>
              </a:ext>
            </a:extLst>
          </p:cNvPr>
          <p:cNvPicPr>
            <a:picLocks noChangeAspect="1"/>
          </p:cNvPicPr>
          <p:nvPr/>
        </p:nvPicPr>
        <p:blipFill>
          <a:blip r:embed="rId3"/>
          <a:stretch>
            <a:fillRect/>
          </a:stretch>
        </p:blipFill>
        <p:spPr>
          <a:xfrm>
            <a:off x="290548" y="5260550"/>
            <a:ext cx="11901452" cy="1597450"/>
          </a:xfrm>
          <a:prstGeom prst="rect">
            <a:avLst/>
          </a:prstGeom>
        </p:spPr>
      </p:pic>
    </p:spTree>
    <p:extLst>
      <p:ext uri="{BB962C8B-B14F-4D97-AF65-F5344CB8AC3E}">
        <p14:creationId xmlns:p14="http://schemas.microsoft.com/office/powerpoint/2010/main" val="10536375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a:xfrm>
            <a:off x="732693" y="1324464"/>
            <a:ext cx="10515600" cy="4351338"/>
          </a:xfrm>
        </p:spPr>
        <p:txBody>
          <a:bodyPr>
            <a:normAutofit/>
          </a:bodyPr>
          <a:lstStyle/>
          <a:p>
            <a:endParaRPr lang="en-US" altLang="zh-CN" dirty="0"/>
          </a:p>
          <a:p>
            <a:r>
              <a:rPr lang="zh-CN" altLang="en-US" dirty="0">
                <a:latin typeface="宋体" charset="-122"/>
              </a:rPr>
              <a:t>文法所产生的语言</a:t>
            </a:r>
          </a:p>
          <a:p>
            <a:pPr lvl="1" indent="19050">
              <a:buFontTx/>
              <a:buNone/>
            </a:pPr>
            <a:r>
              <a:rPr lang="zh-CN" altLang="en-US" dirty="0">
                <a:latin typeface="宋体" charset="-122"/>
              </a:rPr>
              <a:t>从文法的开始符号出发，反复连续使用产生式对非终结符号进行替换和展开，就可以得到该文法定义的语言。</a:t>
            </a:r>
            <a:endParaRPr lang="en-US" altLang="zh-CN" dirty="0"/>
          </a:p>
          <a:p>
            <a:r>
              <a:rPr lang="en-US" altLang="zh-CN" dirty="0"/>
              <a:t>3</a:t>
            </a:r>
            <a:r>
              <a:rPr lang="zh-CN" altLang="en-US" dirty="0"/>
              <a:t>型文法（正则文法）</a:t>
            </a:r>
            <a:endParaRPr lang="en-US" altLang="zh-CN" dirty="0"/>
          </a:p>
          <a:p>
            <a:pPr lvl="1"/>
            <a:r>
              <a:rPr lang="zh-CN" altLang="en-US" dirty="0"/>
              <a:t>对应的语言：正则语言 </a:t>
            </a:r>
            <a:endParaRPr lang="en-US" altLang="zh-CN" dirty="0"/>
          </a:p>
          <a:p>
            <a:pPr lvl="1"/>
            <a:r>
              <a:rPr lang="zh-CN" altLang="en-US" dirty="0"/>
              <a:t>对应的自动机：有限自动机</a:t>
            </a:r>
            <a:r>
              <a:rPr lang="en-US" altLang="zh-CN" dirty="0"/>
              <a:t>(Finite Automaton)</a:t>
            </a:r>
            <a:r>
              <a:rPr lang="zh-CN" altLang="en-US" dirty="0"/>
              <a:t>。 </a:t>
            </a:r>
            <a:endParaRPr lang="en-US" altLang="zh-CN" dirty="0"/>
          </a:p>
          <a:p>
            <a:r>
              <a:rPr lang="zh-CN" altLang="en-US" dirty="0"/>
              <a:t>四类文法的关系： </a:t>
            </a:r>
            <a:endParaRPr lang="en-US" altLang="zh-CN" dirty="0"/>
          </a:p>
          <a:p>
            <a:pPr lvl="1"/>
            <a:r>
              <a:rPr lang="zh-CN" altLang="en-US" dirty="0"/>
              <a:t>不含 </a:t>
            </a:r>
            <a:r>
              <a:rPr lang="en-US" altLang="zh-CN" b="1" dirty="0" err="1">
                <a:latin typeface="宋体" charset="-122"/>
                <a:sym typeface="Symbol" pitchFamily="18" charset="2"/>
              </a:rPr>
              <a:t>A</a:t>
            </a:r>
            <a:r>
              <a:rPr lang="en-US" altLang="zh-CN" dirty="0" err="1"/>
              <a:t>→ε</a:t>
            </a:r>
            <a:r>
              <a:rPr lang="en-US" altLang="zh-CN" dirty="0"/>
              <a:t> </a:t>
            </a:r>
            <a:r>
              <a:rPr lang="zh-CN" altLang="en-US" dirty="0"/>
              <a:t>的 </a:t>
            </a:r>
            <a:r>
              <a:rPr lang="en-US" altLang="zh-CN" dirty="0"/>
              <a:t>2 </a:t>
            </a:r>
            <a:r>
              <a:rPr lang="zh-CN" altLang="en-US" dirty="0"/>
              <a:t>型、</a:t>
            </a:r>
            <a:r>
              <a:rPr lang="en-US" altLang="zh-CN" dirty="0"/>
              <a:t>3 </a:t>
            </a:r>
            <a:r>
              <a:rPr lang="zh-CN" altLang="en-US" dirty="0"/>
              <a:t>型 属于 </a:t>
            </a:r>
            <a:r>
              <a:rPr lang="en-US" altLang="zh-CN" dirty="0"/>
              <a:t>1 </a:t>
            </a:r>
            <a:r>
              <a:rPr lang="zh-CN" altLang="en-US" dirty="0"/>
              <a:t>型，</a:t>
            </a:r>
            <a:endParaRPr lang="en-US" altLang="zh-CN" dirty="0"/>
          </a:p>
          <a:p>
            <a:pPr lvl="1"/>
            <a:r>
              <a:rPr lang="en-US" altLang="zh-CN" dirty="0"/>
              <a:t>1 </a:t>
            </a:r>
            <a:r>
              <a:rPr lang="zh-CN" altLang="en-US" dirty="0"/>
              <a:t>型、</a:t>
            </a:r>
            <a:r>
              <a:rPr lang="en-US" altLang="zh-CN" dirty="0"/>
              <a:t>2 </a:t>
            </a:r>
            <a:r>
              <a:rPr lang="zh-CN" altLang="en-US" dirty="0"/>
              <a:t>型、</a:t>
            </a:r>
            <a:r>
              <a:rPr lang="en-US" altLang="zh-CN" dirty="0"/>
              <a:t>3 </a:t>
            </a:r>
            <a:r>
              <a:rPr lang="zh-CN" altLang="en-US" dirty="0"/>
              <a:t>型均属于 </a:t>
            </a:r>
            <a:r>
              <a:rPr lang="en-US" altLang="zh-CN" dirty="0"/>
              <a:t>0 </a:t>
            </a:r>
            <a:r>
              <a:rPr lang="zh-CN" altLang="en-US" dirty="0"/>
              <a:t>型。 </a:t>
            </a:r>
          </a:p>
        </p:txBody>
      </p:sp>
    </p:spTree>
    <p:extLst>
      <p:ext uri="{BB962C8B-B14F-4D97-AF65-F5344CB8AC3E}">
        <p14:creationId xmlns:p14="http://schemas.microsoft.com/office/powerpoint/2010/main" val="32789755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2.9 </a:t>
            </a:r>
            <a:r>
              <a:rPr lang="zh-CN" altLang="en-US" dirty="0" smtClean="0"/>
              <a:t>为正规式构造最简</a:t>
            </a:r>
            <a:r>
              <a:rPr lang="en-US" altLang="zh-CN" dirty="0" smtClean="0"/>
              <a:t>DFA</a:t>
            </a:r>
            <a:r>
              <a:rPr lang="zh-CN" altLang="en-US" dirty="0" smtClean="0"/>
              <a:t>及相应正规文法</a:t>
            </a:r>
            <a:endParaRPr lang="zh-CN" altLang="en-US" dirty="0"/>
          </a:p>
        </p:txBody>
      </p:sp>
      <p:sp>
        <p:nvSpPr>
          <p:cNvPr id="5" name="内容占位符 4"/>
          <p:cNvSpPr>
            <a:spLocks noGrp="1"/>
          </p:cNvSpPr>
          <p:nvPr>
            <p:ph idx="1"/>
          </p:nvPr>
        </p:nvSpPr>
        <p:spPr/>
        <p:txBody>
          <a:bodyPr/>
          <a:lstStyle/>
          <a:p>
            <a:r>
              <a:rPr lang="en-US" altLang="zh-CN" dirty="0" smtClean="0"/>
              <a:t>(a | b)</a:t>
            </a:r>
            <a:r>
              <a:rPr lang="en-US" altLang="zh-CN" sz="4800" dirty="0" smtClean="0"/>
              <a:t>*</a:t>
            </a:r>
            <a:r>
              <a:rPr lang="en-US" altLang="zh-CN" dirty="0" smtClean="0"/>
              <a:t>a(a | b)</a:t>
            </a:r>
            <a:endParaRPr lang="zh-CN" altLang="en-US" dirty="0"/>
          </a:p>
        </p:txBody>
      </p:sp>
      <p:pic>
        <p:nvPicPr>
          <p:cNvPr id="6"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82802"/>
            <a:ext cx="10210800" cy="3962400"/>
          </a:xfrm>
          <a:prstGeom prst="rect">
            <a:avLst/>
          </a:prstGeom>
        </p:spPr>
      </p:pic>
      <p:sp>
        <p:nvSpPr>
          <p:cNvPr id="7" name="文本框 6"/>
          <p:cNvSpPr txBox="1"/>
          <p:nvPr/>
        </p:nvSpPr>
        <p:spPr>
          <a:xfrm>
            <a:off x="7895492" y="2669686"/>
            <a:ext cx="1749670" cy="369332"/>
          </a:xfrm>
          <a:prstGeom prst="rect">
            <a:avLst/>
          </a:prstGeom>
          <a:noFill/>
        </p:spPr>
        <p:txBody>
          <a:bodyPr wrap="square" rtlCol="0">
            <a:spAutoFit/>
          </a:bodyPr>
          <a:lstStyle/>
          <a:p>
            <a:r>
              <a:rPr lang="zh-CN" altLang="en-US" dirty="0"/>
              <a:t>无法</a:t>
            </a:r>
            <a:r>
              <a:rPr lang="zh-CN" altLang="en-US" dirty="0" smtClean="0"/>
              <a:t>终结</a:t>
            </a:r>
            <a:r>
              <a:rPr lang="en-US" altLang="zh-CN" dirty="0" smtClean="0"/>
              <a:t>~</a:t>
            </a:r>
            <a:endParaRPr lang="zh-CN" altLang="en-US" dirty="0"/>
          </a:p>
        </p:txBody>
      </p:sp>
    </p:spTree>
    <p:extLst>
      <p:ext uri="{BB962C8B-B14F-4D97-AF65-F5344CB8AC3E}">
        <p14:creationId xmlns:p14="http://schemas.microsoft.com/office/powerpoint/2010/main" val="3932572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47445"/>
            <a:ext cx="12192000" cy="4725669"/>
          </a:xfrm>
        </p:spPr>
      </p:pic>
      <p:sp>
        <p:nvSpPr>
          <p:cNvPr id="5" name="文本框 4"/>
          <p:cNvSpPr txBox="1"/>
          <p:nvPr/>
        </p:nvSpPr>
        <p:spPr>
          <a:xfrm>
            <a:off x="5336931" y="712177"/>
            <a:ext cx="2681654" cy="707886"/>
          </a:xfrm>
          <a:prstGeom prst="rect">
            <a:avLst/>
          </a:prstGeom>
          <a:noFill/>
        </p:spPr>
        <p:txBody>
          <a:bodyPr wrap="square" rtlCol="0">
            <a:spAutoFit/>
          </a:bodyPr>
          <a:lstStyle/>
          <a:p>
            <a:r>
              <a:rPr lang="en-US" altLang="zh-CN" sz="4000" dirty="0" err="1" smtClean="0"/>
              <a:t>C&amp;c</a:t>
            </a:r>
            <a:r>
              <a:rPr lang="en-US" altLang="zh-CN" sz="4000" dirty="0" smtClean="0"/>
              <a:t> </a:t>
            </a:r>
            <a:r>
              <a:rPr lang="zh-CN" altLang="en-US" sz="4000" dirty="0" smtClean="0"/>
              <a:t>？</a:t>
            </a:r>
            <a:endParaRPr lang="zh-CN" altLang="en-US" sz="4000" dirty="0"/>
          </a:p>
        </p:txBody>
      </p:sp>
    </p:spTree>
    <p:extLst>
      <p:ext uri="{BB962C8B-B14F-4D97-AF65-F5344CB8AC3E}">
        <p14:creationId xmlns:p14="http://schemas.microsoft.com/office/powerpoint/2010/main" val="36876905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284" y="212175"/>
            <a:ext cx="11726355" cy="6162248"/>
          </a:xfrm>
        </p:spPr>
      </p:pic>
    </p:spTree>
    <p:extLst>
      <p:ext uri="{BB962C8B-B14F-4D97-AF65-F5344CB8AC3E}">
        <p14:creationId xmlns:p14="http://schemas.microsoft.com/office/powerpoint/2010/main" val="4931814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939" y="155339"/>
            <a:ext cx="11500338" cy="6610207"/>
          </a:xfrm>
        </p:spPr>
      </p:pic>
    </p:spTree>
    <p:extLst>
      <p:ext uri="{BB962C8B-B14F-4D97-AF65-F5344CB8AC3E}">
        <p14:creationId xmlns:p14="http://schemas.microsoft.com/office/powerpoint/2010/main" val="7624459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其他问题</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7922" y="1324464"/>
            <a:ext cx="9453185" cy="5371322"/>
          </a:xfrm>
        </p:spPr>
      </p:pic>
    </p:spTree>
    <p:extLst>
      <p:ext uri="{BB962C8B-B14F-4D97-AF65-F5344CB8AC3E}">
        <p14:creationId xmlns:p14="http://schemas.microsoft.com/office/powerpoint/2010/main" val="23033516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31" y="1433146"/>
            <a:ext cx="12174869" cy="4522094"/>
          </a:xfrm>
        </p:spPr>
      </p:pic>
    </p:spTree>
    <p:extLst>
      <p:ext uri="{BB962C8B-B14F-4D97-AF65-F5344CB8AC3E}">
        <p14:creationId xmlns:p14="http://schemas.microsoft.com/office/powerpoint/2010/main" val="25954569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8" y="0"/>
            <a:ext cx="9447609" cy="6858000"/>
          </a:xfrm>
          <a:prstGeom prst="rect">
            <a:avLst/>
          </a:prstGeom>
        </p:spPr>
      </p:pic>
    </p:spTree>
    <p:extLst>
      <p:ext uri="{BB962C8B-B14F-4D97-AF65-F5344CB8AC3E}">
        <p14:creationId xmlns:p14="http://schemas.microsoft.com/office/powerpoint/2010/main" val="25571186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28800" y="152400"/>
            <a:ext cx="8610600" cy="558800"/>
          </a:xfrm>
        </p:spPr>
        <p:txBody>
          <a:bodyPr/>
          <a:lstStyle/>
          <a:p>
            <a:r>
              <a:rPr lang="zh-CN" altLang="en-US" sz="3200" dirty="0">
                <a:latin typeface="宋体" charset="-122"/>
              </a:rPr>
              <a:t>示例：</a:t>
            </a:r>
            <a:r>
              <a:rPr lang="zh-CN" altLang="en-US" sz="3200" dirty="0">
                <a:latin typeface="宋体" charset="-122"/>
              </a:rPr>
              <a:t>对状态转换图所描述的</a:t>
            </a:r>
            <a:r>
              <a:rPr lang="en-US" altLang="zh-CN" sz="3200" dirty="0">
                <a:latin typeface="宋体" charset="-122"/>
              </a:rPr>
              <a:t>DFA D</a:t>
            </a:r>
            <a:r>
              <a:rPr lang="zh-CN" altLang="en-US" sz="3200" dirty="0">
                <a:latin typeface="宋体" charset="-122"/>
              </a:rPr>
              <a:t>最小化</a:t>
            </a:r>
          </a:p>
        </p:txBody>
      </p:sp>
      <p:sp>
        <p:nvSpPr>
          <p:cNvPr id="344067" name="Rectangle 3"/>
          <p:cNvSpPr>
            <a:spLocks noGrp="1" noChangeArrowheads="1"/>
          </p:cNvSpPr>
          <p:nvPr>
            <p:ph type="body" idx="1"/>
          </p:nvPr>
        </p:nvSpPr>
        <p:spPr>
          <a:xfrm>
            <a:off x="6324601" y="1066800"/>
            <a:ext cx="3992563" cy="2057400"/>
          </a:xfrm>
        </p:spPr>
        <p:txBody>
          <a:bodyPr/>
          <a:lstStyle/>
          <a:p>
            <a:pPr marL="1244600" indent="-1244600">
              <a:buNone/>
            </a:pPr>
            <a:r>
              <a:rPr lang="zh-CN" altLang="en-US" sz="2400">
                <a:solidFill>
                  <a:srgbClr val="0000FF"/>
                </a:solidFill>
                <a:latin typeface="宋体" charset="-122"/>
              </a:rPr>
              <a:t>第一步</a:t>
            </a:r>
            <a:r>
              <a:rPr lang="zh-CN" altLang="en-US" sz="2400">
                <a:latin typeface="宋体" charset="-122"/>
              </a:rPr>
              <a:t>：把</a:t>
            </a:r>
            <a:r>
              <a:rPr lang="en-US" altLang="zh-CN" sz="2400">
                <a:latin typeface="宋体" charset="-122"/>
              </a:rPr>
              <a:t>DFA D</a:t>
            </a:r>
            <a:r>
              <a:rPr lang="zh-CN" altLang="en-US" sz="2400">
                <a:latin typeface="宋体" charset="-122"/>
              </a:rPr>
              <a:t>的状态集合划分为子集，使每个子集中的状态相互等价，不同子集中的状态可区分。</a:t>
            </a:r>
          </a:p>
        </p:txBody>
      </p:sp>
      <p:grpSp>
        <p:nvGrpSpPr>
          <p:cNvPr id="344068" name="Group 4"/>
          <p:cNvGrpSpPr>
            <a:grpSpLocks/>
          </p:cNvGrpSpPr>
          <p:nvPr/>
        </p:nvGrpSpPr>
        <p:grpSpPr bwMode="auto">
          <a:xfrm>
            <a:off x="2438401" y="838200"/>
            <a:ext cx="4075113" cy="2388418"/>
            <a:chOff x="1443" y="1384"/>
            <a:chExt cx="1893" cy="993"/>
          </a:xfrm>
        </p:grpSpPr>
        <p:grpSp>
          <p:nvGrpSpPr>
            <p:cNvPr id="344069" name="Group 5"/>
            <p:cNvGrpSpPr>
              <a:grpSpLocks/>
            </p:cNvGrpSpPr>
            <p:nvPr/>
          </p:nvGrpSpPr>
          <p:grpSpPr bwMode="auto">
            <a:xfrm>
              <a:off x="1443" y="1969"/>
              <a:ext cx="480" cy="359"/>
              <a:chOff x="1443" y="1969"/>
              <a:chExt cx="480" cy="359"/>
            </a:xfrm>
          </p:grpSpPr>
          <p:sp>
            <p:nvSpPr>
              <p:cNvPr id="344070" name="Rectangle 6"/>
              <p:cNvSpPr>
                <a:spLocks noChangeArrowheads="1"/>
              </p:cNvSpPr>
              <p:nvPr/>
            </p:nvSpPr>
            <p:spPr bwMode="auto">
              <a:xfrm>
                <a:off x="1753" y="2213"/>
                <a:ext cx="3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a:t>
                </a:r>
                <a:endParaRPr lang="en-US" altLang="zh-CN" b="1">
                  <a:latin typeface="宋体" charset="-122"/>
                </a:endParaRPr>
              </a:p>
            </p:txBody>
          </p:sp>
          <p:grpSp>
            <p:nvGrpSpPr>
              <p:cNvPr id="344071" name="Group 7"/>
              <p:cNvGrpSpPr>
                <a:grpSpLocks/>
              </p:cNvGrpSpPr>
              <p:nvPr/>
            </p:nvGrpSpPr>
            <p:grpSpPr bwMode="auto">
              <a:xfrm>
                <a:off x="1772" y="2019"/>
                <a:ext cx="151" cy="151"/>
                <a:chOff x="1772" y="2019"/>
                <a:chExt cx="151" cy="151"/>
              </a:xfrm>
            </p:grpSpPr>
            <p:sp>
              <p:nvSpPr>
                <p:cNvPr id="344072" name="Oval 8"/>
                <p:cNvSpPr>
                  <a:spLocks noChangeArrowheads="1"/>
                </p:cNvSpPr>
                <p:nvPr/>
              </p:nvSpPr>
              <p:spPr bwMode="auto">
                <a:xfrm>
                  <a:off x="1776" y="2019"/>
                  <a:ext cx="147" cy="151"/>
                </a:xfrm>
                <a:prstGeom prst="ellipse">
                  <a:avLst/>
                </a:prstGeom>
                <a:solidFill>
                  <a:srgbClr val="FFFFFF"/>
                </a:solidFill>
                <a:ln w="12700">
                  <a:solidFill>
                    <a:srgbClr val="000000"/>
                  </a:solidFill>
                  <a:round/>
                  <a:headEnd/>
                  <a:tailEnd/>
                </a:ln>
              </p:spPr>
              <p:txBody>
                <a:bodyPr/>
                <a:lstStyle/>
                <a:p>
                  <a:endParaRPr lang="zh-CN" altLang="en-US"/>
                </a:p>
              </p:txBody>
            </p:sp>
            <p:sp>
              <p:nvSpPr>
                <p:cNvPr id="344073" name="Rectangle 9"/>
                <p:cNvSpPr>
                  <a:spLocks noChangeArrowheads="1"/>
                </p:cNvSpPr>
                <p:nvPr/>
              </p:nvSpPr>
              <p:spPr bwMode="auto">
                <a:xfrm>
                  <a:off x="1772" y="2033"/>
                  <a:ext cx="13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A</a:t>
                  </a:r>
                  <a:endParaRPr lang="en-US" altLang="zh-CN" b="1">
                    <a:latin typeface="宋体" charset="-122"/>
                  </a:endParaRPr>
                </a:p>
              </p:txBody>
            </p:sp>
          </p:grpSp>
          <p:sp>
            <p:nvSpPr>
              <p:cNvPr id="344074" name="Line 10"/>
              <p:cNvSpPr>
                <a:spLocks noChangeShapeType="1"/>
              </p:cNvSpPr>
              <p:nvPr/>
            </p:nvSpPr>
            <p:spPr bwMode="auto">
              <a:xfrm>
                <a:off x="1554" y="2089"/>
                <a:ext cx="18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075" name="Freeform 11"/>
              <p:cNvSpPr>
                <a:spLocks/>
              </p:cNvSpPr>
              <p:nvPr/>
            </p:nvSpPr>
            <p:spPr bwMode="auto">
              <a:xfrm>
                <a:off x="1719" y="2064"/>
                <a:ext cx="57" cy="50"/>
              </a:xfrm>
              <a:custGeom>
                <a:avLst/>
                <a:gdLst>
                  <a:gd name="T0" fmla="*/ 0 w 114"/>
                  <a:gd name="T1" fmla="*/ 98 h 98"/>
                  <a:gd name="T2" fmla="*/ 17 w 114"/>
                  <a:gd name="T3" fmla="*/ 49 h 98"/>
                  <a:gd name="T4" fmla="*/ 0 w 114"/>
                  <a:gd name="T5" fmla="*/ 0 h 98"/>
                  <a:gd name="T6" fmla="*/ 114 w 114"/>
                  <a:gd name="T7" fmla="*/ 49 h 98"/>
                  <a:gd name="T8" fmla="*/ 0 w 114"/>
                  <a:gd name="T9" fmla="*/ 98 h 98"/>
                </a:gdLst>
                <a:ahLst/>
                <a:cxnLst>
                  <a:cxn ang="0">
                    <a:pos x="T0" y="T1"/>
                  </a:cxn>
                  <a:cxn ang="0">
                    <a:pos x="T2" y="T3"/>
                  </a:cxn>
                  <a:cxn ang="0">
                    <a:pos x="T4" y="T5"/>
                  </a:cxn>
                  <a:cxn ang="0">
                    <a:pos x="T6" y="T7"/>
                  </a:cxn>
                  <a:cxn ang="0">
                    <a:pos x="T8" y="T9"/>
                  </a:cxn>
                </a:cxnLst>
                <a:rect l="0" t="0" r="r" b="b"/>
                <a:pathLst>
                  <a:path w="114" h="98">
                    <a:moveTo>
                      <a:pt x="0" y="98"/>
                    </a:moveTo>
                    <a:lnTo>
                      <a:pt x="17" y="49"/>
                    </a:lnTo>
                    <a:lnTo>
                      <a:pt x="0" y="0"/>
                    </a:lnTo>
                    <a:lnTo>
                      <a:pt x="114" y="49"/>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076" name="Rectangle 12"/>
              <p:cNvSpPr>
                <a:spLocks noChangeArrowheads="1"/>
              </p:cNvSpPr>
              <p:nvPr/>
            </p:nvSpPr>
            <p:spPr bwMode="auto">
              <a:xfrm>
                <a:off x="1443" y="1969"/>
                <a:ext cx="2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zh-CN" altLang="en-US" b="1">
                    <a:solidFill>
                      <a:srgbClr val="000000"/>
                    </a:solidFill>
                  </a:rPr>
                  <a:t>开始</a:t>
                </a:r>
                <a:endParaRPr lang="zh-CN" altLang="zh-CN" b="1">
                  <a:latin typeface="宋体" charset="-122"/>
                </a:endParaRPr>
              </a:p>
            </p:txBody>
          </p:sp>
        </p:grpSp>
        <p:grpSp>
          <p:nvGrpSpPr>
            <p:cNvPr id="344077" name="Group 13"/>
            <p:cNvGrpSpPr>
              <a:grpSpLocks/>
            </p:cNvGrpSpPr>
            <p:nvPr/>
          </p:nvGrpSpPr>
          <p:grpSpPr bwMode="auto">
            <a:xfrm>
              <a:off x="3094" y="2005"/>
              <a:ext cx="242" cy="169"/>
              <a:chOff x="3094" y="2005"/>
              <a:chExt cx="242" cy="169"/>
            </a:xfrm>
          </p:grpSpPr>
          <p:sp>
            <p:nvSpPr>
              <p:cNvPr id="344078" name="Oval 14"/>
              <p:cNvSpPr>
                <a:spLocks noChangeArrowheads="1"/>
              </p:cNvSpPr>
              <p:nvPr/>
            </p:nvSpPr>
            <p:spPr bwMode="auto">
              <a:xfrm>
                <a:off x="3094" y="2005"/>
                <a:ext cx="179" cy="169"/>
              </a:xfrm>
              <a:prstGeom prst="ellipse">
                <a:avLst/>
              </a:prstGeom>
              <a:solidFill>
                <a:srgbClr val="FFFFFF"/>
              </a:solidFill>
              <a:ln w="12700">
                <a:solidFill>
                  <a:srgbClr val="000000"/>
                </a:solidFill>
                <a:round/>
                <a:headEnd/>
                <a:tailEnd/>
              </a:ln>
            </p:spPr>
            <p:txBody>
              <a:bodyPr/>
              <a:lstStyle/>
              <a:p>
                <a:endParaRPr lang="zh-CN" altLang="en-US"/>
              </a:p>
            </p:txBody>
          </p:sp>
          <p:sp>
            <p:nvSpPr>
              <p:cNvPr id="344079" name="Oval 15"/>
              <p:cNvSpPr>
                <a:spLocks noChangeArrowheads="1"/>
              </p:cNvSpPr>
              <p:nvPr/>
            </p:nvSpPr>
            <p:spPr bwMode="auto">
              <a:xfrm>
                <a:off x="3109" y="2020"/>
                <a:ext cx="149" cy="139"/>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4080" name="Rectangle 16"/>
              <p:cNvSpPr>
                <a:spLocks noChangeArrowheads="1"/>
              </p:cNvSpPr>
              <p:nvPr/>
            </p:nvSpPr>
            <p:spPr bwMode="auto">
              <a:xfrm>
                <a:off x="3132" y="2039"/>
                <a:ext cx="2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E    </a:t>
                </a:r>
                <a:endParaRPr lang="en-US" altLang="zh-CN" b="1">
                  <a:latin typeface="宋体" charset="-122"/>
                </a:endParaRPr>
              </a:p>
            </p:txBody>
          </p:sp>
        </p:grpSp>
        <p:grpSp>
          <p:nvGrpSpPr>
            <p:cNvPr id="344081" name="Group 17"/>
            <p:cNvGrpSpPr>
              <a:grpSpLocks/>
            </p:cNvGrpSpPr>
            <p:nvPr/>
          </p:nvGrpSpPr>
          <p:grpSpPr bwMode="auto">
            <a:xfrm>
              <a:off x="2163" y="1566"/>
              <a:ext cx="250" cy="169"/>
              <a:chOff x="2163" y="1566"/>
              <a:chExt cx="250" cy="169"/>
            </a:xfrm>
          </p:grpSpPr>
          <p:sp>
            <p:nvSpPr>
              <p:cNvPr id="344082" name="Oval 18"/>
              <p:cNvSpPr>
                <a:spLocks noChangeArrowheads="1"/>
              </p:cNvSpPr>
              <p:nvPr/>
            </p:nvSpPr>
            <p:spPr bwMode="auto">
              <a:xfrm>
                <a:off x="2163" y="1566"/>
                <a:ext cx="179" cy="169"/>
              </a:xfrm>
              <a:prstGeom prst="ellipse">
                <a:avLst/>
              </a:prstGeom>
              <a:solidFill>
                <a:srgbClr val="FFFFFF"/>
              </a:solidFill>
              <a:ln w="12700">
                <a:solidFill>
                  <a:srgbClr val="000000"/>
                </a:solidFill>
                <a:round/>
                <a:headEnd/>
                <a:tailEnd/>
              </a:ln>
            </p:spPr>
            <p:txBody>
              <a:bodyPr/>
              <a:lstStyle/>
              <a:p>
                <a:endParaRPr lang="zh-CN" altLang="en-US"/>
              </a:p>
            </p:txBody>
          </p:sp>
          <p:sp>
            <p:nvSpPr>
              <p:cNvPr id="344083" name="Rectangle 19"/>
              <p:cNvSpPr>
                <a:spLocks noChangeArrowheads="1"/>
              </p:cNvSpPr>
              <p:nvPr/>
            </p:nvSpPr>
            <p:spPr bwMode="auto">
              <a:xfrm>
                <a:off x="2198" y="1601"/>
                <a:ext cx="21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C    </a:t>
                </a:r>
                <a:endParaRPr lang="en-US" altLang="zh-CN" b="1">
                  <a:latin typeface="宋体" charset="-122"/>
                </a:endParaRPr>
              </a:p>
            </p:txBody>
          </p:sp>
        </p:grpSp>
        <p:grpSp>
          <p:nvGrpSpPr>
            <p:cNvPr id="344084" name="Group 20"/>
            <p:cNvGrpSpPr>
              <a:grpSpLocks/>
            </p:cNvGrpSpPr>
            <p:nvPr/>
          </p:nvGrpSpPr>
          <p:grpSpPr bwMode="auto">
            <a:xfrm>
              <a:off x="2157" y="2005"/>
              <a:ext cx="247" cy="169"/>
              <a:chOff x="2157" y="2005"/>
              <a:chExt cx="247" cy="169"/>
            </a:xfrm>
          </p:grpSpPr>
          <p:sp>
            <p:nvSpPr>
              <p:cNvPr id="344085" name="Oval 21"/>
              <p:cNvSpPr>
                <a:spLocks noChangeArrowheads="1"/>
              </p:cNvSpPr>
              <p:nvPr/>
            </p:nvSpPr>
            <p:spPr bwMode="auto">
              <a:xfrm>
                <a:off x="2157" y="2005"/>
                <a:ext cx="180" cy="169"/>
              </a:xfrm>
              <a:prstGeom prst="ellipse">
                <a:avLst/>
              </a:prstGeom>
              <a:solidFill>
                <a:srgbClr val="FFFFFF"/>
              </a:solidFill>
              <a:ln w="12700">
                <a:solidFill>
                  <a:srgbClr val="000000"/>
                </a:solidFill>
                <a:round/>
                <a:headEnd/>
                <a:tailEnd/>
              </a:ln>
            </p:spPr>
            <p:txBody>
              <a:bodyPr/>
              <a:lstStyle/>
              <a:p>
                <a:endParaRPr lang="zh-CN" altLang="en-US"/>
              </a:p>
            </p:txBody>
          </p:sp>
          <p:sp>
            <p:nvSpPr>
              <p:cNvPr id="344086" name="Rectangle 22"/>
              <p:cNvSpPr>
                <a:spLocks noChangeArrowheads="1"/>
              </p:cNvSpPr>
              <p:nvPr/>
            </p:nvSpPr>
            <p:spPr bwMode="auto">
              <a:xfrm>
                <a:off x="2190" y="2039"/>
                <a:ext cx="2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B    </a:t>
                </a:r>
                <a:endParaRPr lang="en-US" altLang="zh-CN" b="1">
                  <a:latin typeface="宋体" charset="-122"/>
                </a:endParaRPr>
              </a:p>
            </p:txBody>
          </p:sp>
        </p:grpSp>
        <p:sp>
          <p:nvSpPr>
            <p:cNvPr id="344087" name="Line 23"/>
            <p:cNvSpPr>
              <a:spLocks noChangeShapeType="1"/>
            </p:cNvSpPr>
            <p:nvPr/>
          </p:nvSpPr>
          <p:spPr bwMode="auto">
            <a:xfrm flipV="1">
              <a:off x="1885" y="1729"/>
              <a:ext cx="255" cy="28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088" name="Freeform 24"/>
            <p:cNvSpPr>
              <a:spLocks/>
            </p:cNvSpPr>
            <p:nvPr/>
          </p:nvSpPr>
          <p:spPr bwMode="auto">
            <a:xfrm>
              <a:off x="2113" y="1698"/>
              <a:ext cx="55" cy="58"/>
            </a:xfrm>
            <a:custGeom>
              <a:avLst/>
              <a:gdLst>
                <a:gd name="T0" fmla="*/ 74 w 112"/>
                <a:gd name="T1" fmla="*/ 117 h 117"/>
                <a:gd name="T2" fmla="*/ 48 w 112"/>
                <a:gd name="T3" fmla="*/ 72 h 117"/>
                <a:gd name="T4" fmla="*/ 0 w 112"/>
                <a:gd name="T5" fmla="*/ 53 h 117"/>
                <a:gd name="T6" fmla="*/ 112 w 112"/>
                <a:gd name="T7" fmla="*/ 0 h 117"/>
                <a:gd name="T8" fmla="*/ 74 w 112"/>
                <a:gd name="T9" fmla="*/ 117 h 117"/>
              </a:gdLst>
              <a:ahLst/>
              <a:cxnLst>
                <a:cxn ang="0">
                  <a:pos x="T0" y="T1"/>
                </a:cxn>
                <a:cxn ang="0">
                  <a:pos x="T2" y="T3"/>
                </a:cxn>
                <a:cxn ang="0">
                  <a:pos x="T4" y="T5"/>
                </a:cxn>
                <a:cxn ang="0">
                  <a:pos x="T6" y="T7"/>
                </a:cxn>
                <a:cxn ang="0">
                  <a:pos x="T8" y="T9"/>
                </a:cxn>
              </a:cxnLst>
              <a:rect l="0" t="0" r="r" b="b"/>
              <a:pathLst>
                <a:path w="112" h="117">
                  <a:moveTo>
                    <a:pt x="74" y="117"/>
                  </a:moveTo>
                  <a:lnTo>
                    <a:pt x="48" y="72"/>
                  </a:lnTo>
                  <a:lnTo>
                    <a:pt x="0" y="53"/>
                  </a:lnTo>
                  <a:lnTo>
                    <a:pt x="112" y="0"/>
                  </a:lnTo>
                  <a:lnTo>
                    <a:pt x="74"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089" name="Line 25"/>
            <p:cNvSpPr>
              <a:spLocks noChangeShapeType="1"/>
            </p:cNvSpPr>
            <p:nvPr/>
          </p:nvSpPr>
          <p:spPr bwMode="auto">
            <a:xfrm>
              <a:off x="1924" y="2089"/>
              <a:ext cx="17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090" name="Freeform 26"/>
            <p:cNvSpPr>
              <a:spLocks/>
            </p:cNvSpPr>
            <p:nvPr/>
          </p:nvSpPr>
          <p:spPr bwMode="auto">
            <a:xfrm>
              <a:off x="2078" y="2064"/>
              <a:ext cx="56" cy="50"/>
            </a:xfrm>
            <a:custGeom>
              <a:avLst/>
              <a:gdLst>
                <a:gd name="T0" fmla="*/ 0 w 114"/>
                <a:gd name="T1" fmla="*/ 98 h 98"/>
                <a:gd name="T2" fmla="*/ 17 w 114"/>
                <a:gd name="T3" fmla="*/ 49 h 98"/>
                <a:gd name="T4" fmla="*/ 0 w 114"/>
                <a:gd name="T5" fmla="*/ 0 h 98"/>
                <a:gd name="T6" fmla="*/ 114 w 114"/>
                <a:gd name="T7" fmla="*/ 49 h 98"/>
                <a:gd name="T8" fmla="*/ 0 w 114"/>
                <a:gd name="T9" fmla="*/ 98 h 98"/>
              </a:gdLst>
              <a:ahLst/>
              <a:cxnLst>
                <a:cxn ang="0">
                  <a:pos x="T0" y="T1"/>
                </a:cxn>
                <a:cxn ang="0">
                  <a:pos x="T2" y="T3"/>
                </a:cxn>
                <a:cxn ang="0">
                  <a:pos x="T4" y="T5"/>
                </a:cxn>
                <a:cxn ang="0">
                  <a:pos x="T6" y="T7"/>
                </a:cxn>
                <a:cxn ang="0">
                  <a:pos x="T8" y="T9"/>
                </a:cxn>
              </a:cxnLst>
              <a:rect l="0" t="0" r="r" b="b"/>
              <a:pathLst>
                <a:path w="114" h="98">
                  <a:moveTo>
                    <a:pt x="0" y="98"/>
                  </a:moveTo>
                  <a:lnTo>
                    <a:pt x="17" y="49"/>
                  </a:lnTo>
                  <a:lnTo>
                    <a:pt x="0" y="0"/>
                  </a:lnTo>
                  <a:lnTo>
                    <a:pt x="114" y="49"/>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091" name="Line 27"/>
            <p:cNvSpPr>
              <a:spLocks noChangeShapeType="1"/>
            </p:cNvSpPr>
            <p:nvPr/>
          </p:nvSpPr>
          <p:spPr bwMode="auto">
            <a:xfrm>
              <a:off x="2248" y="1743"/>
              <a:ext cx="1" cy="2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092" name="Freeform 28"/>
            <p:cNvSpPr>
              <a:spLocks/>
            </p:cNvSpPr>
            <p:nvPr/>
          </p:nvSpPr>
          <p:spPr bwMode="auto">
            <a:xfrm>
              <a:off x="2223" y="1947"/>
              <a:ext cx="50" cy="57"/>
            </a:xfrm>
            <a:custGeom>
              <a:avLst/>
              <a:gdLst>
                <a:gd name="T0" fmla="*/ 0 w 98"/>
                <a:gd name="T1" fmla="*/ 0 h 114"/>
                <a:gd name="T2" fmla="*/ 49 w 98"/>
                <a:gd name="T3" fmla="*/ 17 h 114"/>
                <a:gd name="T4" fmla="*/ 98 w 98"/>
                <a:gd name="T5" fmla="*/ 0 h 114"/>
                <a:gd name="T6" fmla="*/ 49 w 98"/>
                <a:gd name="T7" fmla="*/ 114 h 114"/>
                <a:gd name="T8" fmla="*/ 0 w 98"/>
                <a:gd name="T9" fmla="*/ 0 h 114"/>
              </a:gdLst>
              <a:ahLst/>
              <a:cxnLst>
                <a:cxn ang="0">
                  <a:pos x="T0" y="T1"/>
                </a:cxn>
                <a:cxn ang="0">
                  <a:pos x="T2" y="T3"/>
                </a:cxn>
                <a:cxn ang="0">
                  <a:pos x="T4" y="T5"/>
                </a:cxn>
                <a:cxn ang="0">
                  <a:pos x="T6" y="T7"/>
                </a:cxn>
                <a:cxn ang="0">
                  <a:pos x="T8" y="T9"/>
                </a:cxn>
              </a:cxnLst>
              <a:rect l="0" t="0" r="r" b="b"/>
              <a:pathLst>
                <a:path w="98" h="114">
                  <a:moveTo>
                    <a:pt x="0" y="0"/>
                  </a:moveTo>
                  <a:lnTo>
                    <a:pt x="49" y="17"/>
                  </a:lnTo>
                  <a:lnTo>
                    <a:pt x="98" y="0"/>
                  </a:lnTo>
                  <a:lnTo>
                    <a:pt x="49" y="1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093" name="Line 29"/>
            <p:cNvSpPr>
              <a:spLocks noChangeShapeType="1"/>
            </p:cNvSpPr>
            <p:nvPr/>
          </p:nvSpPr>
          <p:spPr bwMode="auto">
            <a:xfrm>
              <a:off x="2827" y="2089"/>
              <a:ext cx="226"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094" name="Freeform 30"/>
            <p:cNvSpPr>
              <a:spLocks/>
            </p:cNvSpPr>
            <p:nvPr/>
          </p:nvSpPr>
          <p:spPr bwMode="auto">
            <a:xfrm>
              <a:off x="3037" y="2064"/>
              <a:ext cx="57" cy="50"/>
            </a:xfrm>
            <a:custGeom>
              <a:avLst/>
              <a:gdLst>
                <a:gd name="T0" fmla="*/ 0 w 113"/>
                <a:gd name="T1" fmla="*/ 98 h 98"/>
                <a:gd name="T2" fmla="*/ 17 w 113"/>
                <a:gd name="T3" fmla="*/ 49 h 98"/>
                <a:gd name="T4" fmla="*/ 0 w 113"/>
                <a:gd name="T5" fmla="*/ 0 h 98"/>
                <a:gd name="T6" fmla="*/ 113 w 113"/>
                <a:gd name="T7" fmla="*/ 49 h 98"/>
                <a:gd name="T8" fmla="*/ 0 w 113"/>
                <a:gd name="T9" fmla="*/ 98 h 98"/>
              </a:gdLst>
              <a:ahLst/>
              <a:cxnLst>
                <a:cxn ang="0">
                  <a:pos x="T0" y="T1"/>
                </a:cxn>
                <a:cxn ang="0">
                  <a:pos x="T2" y="T3"/>
                </a:cxn>
                <a:cxn ang="0">
                  <a:pos x="T4" y="T5"/>
                </a:cxn>
                <a:cxn ang="0">
                  <a:pos x="T6" y="T7"/>
                </a:cxn>
                <a:cxn ang="0">
                  <a:pos x="T8" y="T9"/>
                </a:cxn>
              </a:cxnLst>
              <a:rect l="0" t="0" r="r" b="b"/>
              <a:pathLst>
                <a:path w="113" h="98">
                  <a:moveTo>
                    <a:pt x="0" y="98"/>
                  </a:moveTo>
                  <a:lnTo>
                    <a:pt x="17" y="49"/>
                  </a:lnTo>
                  <a:lnTo>
                    <a:pt x="0" y="0"/>
                  </a:lnTo>
                  <a:lnTo>
                    <a:pt x="113" y="49"/>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095" name="Arc 31"/>
            <p:cNvSpPr>
              <a:spLocks/>
            </p:cNvSpPr>
            <p:nvPr/>
          </p:nvSpPr>
          <p:spPr bwMode="auto">
            <a:xfrm>
              <a:off x="2321" y="1974"/>
              <a:ext cx="342" cy="59"/>
            </a:xfrm>
            <a:custGeom>
              <a:avLst/>
              <a:gdLst>
                <a:gd name="G0" fmla="+- 19987 0 0"/>
                <a:gd name="G1" fmla="+- 21600 0 0"/>
                <a:gd name="G2" fmla="+- 21600 0 0"/>
                <a:gd name="T0" fmla="*/ 0 w 36074"/>
                <a:gd name="T1" fmla="*/ 13409 h 21600"/>
                <a:gd name="T2" fmla="*/ 36074 w 36074"/>
                <a:gd name="T3" fmla="*/ 7186 h 21600"/>
                <a:gd name="T4" fmla="*/ 19987 w 36074"/>
                <a:gd name="T5" fmla="*/ 21600 h 21600"/>
              </a:gdLst>
              <a:ahLst/>
              <a:cxnLst>
                <a:cxn ang="0">
                  <a:pos x="T0" y="T1"/>
                </a:cxn>
                <a:cxn ang="0">
                  <a:pos x="T2" y="T3"/>
                </a:cxn>
                <a:cxn ang="0">
                  <a:pos x="T4" y="T5"/>
                </a:cxn>
              </a:cxnLst>
              <a:rect l="0" t="0" r="r" b="b"/>
              <a:pathLst>
                <a:path w="36074" h="21600" fill="none" extrusionOk="0">
                  <a:moveTo>
                    <a:pt x="0" y="13409"/>
                  </a:moveTo>
                  <a:cubicBezTo>
                    <a:pt x="3324" y="5297"/>
                    <a:pt x="11221" y="-1"/>
                    <a:pt x="19987" y="0"/>
                  </a:cubicBezTo>
                  <a:cubicBezTo>
                    <a:pt x="26126" y="0"/>
                    <a:pt x="31976" y="2613"/>
                    <a:pt x="36074" y="7185"/>
                  </a:cubicBezTo>
                </a:path>
                <a:path w="36074" h="21600" stroke="0" extrusionOk="0">
                  <a:moveTo>
                    <a:pt x="0" y="13409"/>
                  </a:moveTo>
                  <a:cubicBezTo>
                    <a:pt x="3324" y="5297"/>
                    <a:pt x="11221" y="-1"/>
                    <a:pt x="19987" y="0"/>
                  </a:cubicBezTo>
                  <a:cubicBezTo>
                    <a:pt x="26126" y="0"/>
                    <a:pt x="31976" y="2613"/>
                    <a:pt x="36074" y="7185"/>
                  </a:cubicBezTo>
                  <a:lnTo>
                    <a:pt x="19987" y="216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4096" name="Freeform 32"/>
            <p:cNvSpPr>
              <a:spLocks/>
            </p:cNvSpPr>
            <p:nvPr/>
          </p:nvSpPr>
          <p:spPr bwMode="auto">
            <a:xfrm>
              <a:off x="2637" y="1966"/>
              <a:ext cx="61" cy="46"/>
            </a:xfrm>
            <a:custGeom>
              <a:avLst/>
              <a:gdLst>
                <a:gd name="T0" fmla="*/ 0 w 123"/>
                <a:gd name="T1" fmla="*/ 93 h 93"/>
                <a:gd name="T2" fmla="*/ 33 w 123"/>
                <a:gd name="T3" fmla="*/ 53 h 93"/>
                <a:gd name="T4" fmla="*/ 33 w 123"/>
                <a:gd name="T5" fmla="*/ 0 h 93"/>
                <a:gd name="T6" fmla="*/ 123 w 123"/>
                <a:gd name="T7" fmla="*/ 85 h 93"/>
                <a:gd name="T8" fmla="*/ 0 w 123"/>
                <a:gd name="T9" fmla="*/ 93 h 93"/>
              </a:gdLst>
              <a:ahLst/>
              <a:cxnLst>
                <a:cxn ang="0">
                  <a:pos x="T0" y="T1"/>
                </a:cxn>
                <a:cxn ang="0">
                  <a:pos x="T2" y="T3"/>
                </a:cxn>
                <a:cxn ang="0">
                  <a:pos x="T4" y="T5"/>
                </a:cxn>
                <a:cxn ang="0">
                  <a:pos x="T6" y="T7"/>
                </a:cxn>
                <a:cxn ang="0">
                  <a:pos x="T8" y="T9"/>
                </a:cxn>
              </a:cxnLst>
              <a:rect l="0" t="0" r="r" b="b"/>
              <a:pathLst>
                <a:path w="123" h="93">
                  <a:moveTo>
                    <a:pt x="0" y="93"/>
                  </a:moveTo>
                  <a:lnTo>
                    <a:pt x="33" y="53"/>
                  </a:lnTo>
                  <a:lnTo>
                    <a:pt x="33" y="0"/>
                  </a:lnTo>
                  <a:lnTo>
                    <a:pt x="123" y="85"/>
                  </a:lnTo>
                  <a:lnTo>
                    <a:pt x="0"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097" name="Arc 33"/>
            <p:cNvSpPr>
              <a:spLocks/>
            </p:cNvSpPr>
            <p:nvPr/>
          </p:nvSpPr>
          <p:spPr bwMode="auto">
            <a:xfrm>
              <a:off x="2133" y="2153"/>
              <a:ext cx="157" cy="171"/>
            </a:xfrm>
            <a:custGeom>
              <a:avLst/>
              <a:gdLst>
                <a:gd name="G0" fmla="+- 21600 0 0"/>
                <a:gd name="G1" fmla="+- 19533 0 0"/>
                <a:gd name="G2" fmla="+- 21600 0 0"/>
                <a:gd name="T0" fmla="*/ 42879 w 43200"/>
                <a:gd name="T1" fmla="*/ 15821 h 41133"/>
                <a:gd name="T2" fmla="*/ 12379 w 43200"/>
                <a:gd name="T3" fmla="*/ 0 h 41133"/>
                <a:gd name="T4" fmla="*/ 21600 w 43200"/>
                <a:gd name="T5" fmla="*/ 19533 h 41133"/>
              </a:gdLst>
              <a:ahLst/>
              <a:cxnLst>
                <a:cxn ang="0">
                  <a:pos x="T0" y="T1"/>
                </a:cxn>
                <a:cxn ang="0">
                  <a:pos x="T2" y="T3"/>
                </a:cxn>
                <a:cxn ang="0">
                  <a:pos x="T4" y="T5"/>
                </a:cxn>
              </a:cxnLst>
              <a:rect l="0" t="0" r="r" b="b"/>
              <a:pathLst>
                <a:path w="43200" h="41133" fill="none" extrusionOk="0">
                  <a:moveTo>
                    <a:pt x="42878" y="15821"/>
                  </a:moveTo>
                  <a:cubicBezTo>
                    <a:pt x="43092" y="17046"/>
                    <a:pt x="43200" y="18288"/>
                    <a:pt x="43200" y="19533"/>
                  </a:cubicBezTo>
                  <a:cubicBezTo>
                    <a:pt x="43200" y="31462"/>
                    <a:pt x="33529" y="41133"/>
                    <a:pt x="21600" y="41133"/>
                  </a:cubicBezTo>
                  <a:cubicBezTo>
                    <a:pt x="9670" y="41133"/>
                    <a:pt x="0" y="31462"/>
                    <a:pt x="0" y="19533"/>
                  </a:cubicBezTo>
                  <a:cubicBezTo>
                    <a:pt x="-1" y="11175"/>
                    <a:pt x="4821" y="3567"/>
                    <a:pt x="12379" y="0"/>
                  </a:cubicBezTo>
                </a:path>
                <a:path w="43200" h="41133" stroke="0" extrusionOk="0">
                  <a:moveTo>
                    <a:pt x="42878" y="15821"/>
                  </a:moveTo>
                  <a:cubicBezTo>
                    <a:pt x="43092" y="17046"/>
                    <a:pt x="43200" y="18288"/>
                    <a:pt x="43200" y="19533"/>
                  </a:cubicBezTo>
                  <a:cubicBezTo>
                    <a:pt x="43200" y="31462"/>
                    <a:pt x="33529" y="41133"/>
                    <a:pt x="21600" y="41133"/>
                  </a:cubicBezTo>
                  <a:cubicBezTo>
                    <a:pt x="9670" y="41133"/>
                    <a:pt x="0" y="31462"/>
                    <a:pt x="0" y="19533"/>
                  </a:cubicBezTo>
                  <a:cubicBezTo>
                    <a:pt x="-1" y="11175"/>
                    <a:pt x="4821" y="3567"/>
                    <a:pt x="12379" y="0"/>
                  </a:cubicBezTo>
                  <a:lnTo>
                    <a:pt x="21600" y="19533"/>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4098" name="Freeform 34"/>
            <p:cNvSpPr>
              <a:spLocks/>
            </p:cNvSpPr>
            <p:nvPr/>
          </p:nvSpPr>
          <p:spPr bwMode="auto">
            <a:xfrm>
              <a:off x="2269" y="2179"/>
              <a:ext cx="46" cy="61"/>
            </a:xfrm>
            <a:custGeom>
              <a:avLst/>
              <a:gdLst>
                <a:gd name="T0" fmla="*/ 93 w 93"/>
                <a:gd name="T1" fmla="*/ 91 h 123"/>
                <a:gd name="T2" fmla="*/ 40 w 93"/>
                <a:gd name="T3" fmla="*/ 91 h 123"/>
                <a:gd name="T4" fmla="*/ 0 w 93"/>
                <a:gd name="T5" fmla="*/ 123 h 123"/>
                <a:gd name="T6" fmla="*/ 8 w 93"/>
                <a:gd name="T7" fmla="*/ 0 h 123"/>
                <a:gd name="T8" fmla="*/ 93 w 93"/>
                <a:gd name="T9" fmla="*/ 91 h 123"/>
              </a:gdLst>
              <a:ahLst/>
              <a:cxnLst>
                <a:cxn ang="0">
                  <a:pos x="T0" y="T1"/>
                </a:cxn>
                <a:cxn ang="0">
                  <a:pos x="T2" y="T3"/>
                </a:cxn>
                <a:cxn ang="0">
                  <a:pos x="T4" y="T5"/>
                </a:cxn>
                <a:cxn ang="0">
                  <a:pos x="T6" y="T7"/>
                </a:cxn>
                <a:cxn ang="0">
                  <a:pos x="T8" y="T9"/>
                </a:cxn>
              </a:cxnLst>
              <a:rect l="0" t="0" r="r" b="b"/>
              <a:pathLst>
                <a:path w="93" h="123">
                  <a:moveTo>
                    <a:pt x="93" y="91"/>
                  </a:moveTo>
                  <a:lnTo>
                    <a:pt x="40" y="91"/>
                  </a:lnTo>
                  <a:lnTo>
                    <a:pt x="0" y="123"/>
                  </a:lnTo>
                  <a:lnTo>
                    <a:pt x="8" y="0"/>
                  </a:lnTo>
                  <a:lnTo>
                    <a:pt x="93"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4099" name="Group 35"/>
            <p:cNvGrpSpPr>
              <a:grpSpLocks/>
            </p:cNvGrpSpPr>
            <p:nvPr/>
          </p:nvGrpSpPr>
          <p:grpSpPr bwMode="auto">
            <a:xfrm>
              <a:off x="2645" y="2005"/>
              <a:ext cx="256" cy="169"/>
              <a:chOff x="2645" y="2005"/>
              <a:chExt cx="256" cy="169"/>
            </a:xfrm>
          </p:grpSpPr>
          <p:sp>
            <p:nvSpPr>
              <p:cNvPr id="344100" name="Oval 36"/>
              <p:cNvSpPr>
                <a:spLocks noChangeArrowheads="1"/>
              </p:cNvSpPr>
              <p:nvPr/>
            </p:nvSpPr>
            <p:spPr bwMode="auto">
              <a:xfrm>
                <a:off x="2645" y="2005"/>
                <a:ext cx="180" cy="169"/>
              </a:xfrm>
              <a:prstGeom prst="ellipse">
                <a:avLst/>
              </a:prstGeom>
              <a:solidFill>
                <a:srgbClr val="FFFFFF"/>
              </a:solidFill>
              <a:ln w="12700">
                <a:solidFill>
                  <a:srgbClr val="000000"/>
                </a:solidFill>
                <a:round/>
                <a:headEnd/>
                <a:tailEnd/>
              </a:ln>
            </p:spPr>
            <p:txBody>
              <a:bodyPr/>
              <a:lstStyle/>
              <a:p>
                <a:endParaRPr lang="zh-CN" altLang="en-US"/>
              </a:p>
            </p:txBody>
          </p:sp>
          <p:sp>
            <p:nvSpPr>
              <p:cNvPr id="344101" name="Rectangle 37"/>
              <p:cNvSpPr>
                <a:spLocks noChangeArrowheads="1"/>
              </p:cNvSpPr>
              <p:nvPr/>
            </p:nvSpPr>
            <p:spPr bwMode="auto">
              <a:xfrm>
                <a:off x="2675" y="2039"/>
                <a:ext cx="22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D    </a:t>
                </a:r>
                <a:endParaRPr lang="en-US" altLang="zh-CN" b="1">
                  <a:latin typeface="宋体" charset="-122"/>
                </a:endParaRPr>
              </a:p>
            </p:txBody>
          </p:sp>
        </p:grpSp>
        <p:sp>
          <p:nvSpPr>
            <p:cNvPr id="344102" name="Line 38"/>
            <p:cNvSpPr>
              <a:spLocks noChangeShapeType="1"/>
            </p:cNvSpPr>
            <p:nvPr/>
          </p:nvSpPr>
          <p:spPr bwMode="auto">
            <a:xfrm flipH="1">
              <a:off x="2381" y="2089"/>
              <a:ext cx="26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103" name="Freeform 39"/>
            <p:cNvSpPr>
              <a:spLocks/>
            </p:cNvSpPr>
            <p:nvPr/>
          </p:nvSpPr>
          <p:spPr bwMode="auto">
            <a:xfrm>
              <a:off x="2339" y="2064"/>
              <a:ext cx="57" cy="50"/>
            </a:xfrm>
            <a:custGeom>
              <a:avLst/>
              <a:gdLst>
                <a:gd name="T0" fmla="*/ 114 w 114"/>
                <a:gd name="T1" fmla="*/ 0 h 98"/>
                <a:gd name="T2" fmla="*/ 97 w 114"/>
                <a:gd name="T3" fmla="*/ 49 h 98"/>
                <a:gd name="T4" fmla="*/ 114 w 114"/>
                <a:gd name="T5" fmla="*/ 98 h 98"/>
                <a:gd name="T6" fmla="*/ 0 w 114"/>
                <a:gd name="T7" fmla="*/ 49 h 98"/>
                <a:gd name="T8" fmla="*/ 114 w 114"/>
                <a:gd name="T9" fmla="*/ 0 h 98"/>
              </a:gdLst>
              <a:ahLst/>
              <a:cxnLst>
                <a:cxn ang="0">
                  <a:pos x="T0" y="T1"/>
                </a:cxn>
                <a:cxn ang="0">
                  <a:pos x="T2" y="T3"/>
                </a:cxn>
                <a:cxn ang="0">
                  <a:pos x="T4" y="T5"/>
                </a:cxn>
                <a:cxn ang="0">
                  <a:pos x="T6" y="T7"/>
                </a:cxn>
                <a:cxn ang="0">
                  <a:pos x="T8" y="T9"/>
                </a:cxn>
              </a:cxnLst>
              <a:rect l="0" t="0" r="r" b="b"/>
              <a:pathLst>
                <a:path w="114" h="98">
                  <a:moveTo>
                    <a:pt x="114" y="0"/>
                  </a:moveTo>
                  <a:lnTo>
                    <a:pt x="97" y="49"/>
                  </a:lnTo>
                  <a:lnTo>
                    <a:pt x="114" y="98"/>
                  </a:lnTo>
                  <a:lnTo>
                    <a:pt x="0" y="49"/>
                  </a:lnTo>
                  <a:lnTo>
                    <a:pt x="1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104" name="Arc 40"/>
            <p:cNvSpPr>
              <a:spLocks/>
            </p:cNvSpPr>
            <p:nvPr/>
          </p:nvSpPr>
          <p:spPr bwMode="auto">
            <a:xfrm>
              <a:off x="2340" y="2130"/>
              <a:ext cx="863" cy="122"/>
            </a:xfrm>
            <a:custGeom>
              <a:avLst/>
              <a:gdLst>
                <a:gd name="G0" fmla="+- 20013 0 0"/>
                <a:gd name="G1" fmla="+- 0 0 0"/>
                <a:gd name="G2" fmla="+- 21600 0 0"/>
                <a:gd name="T0" fmla="*/ 40026 w 40026"/>
                <a:gd name="T1" fmla="*/ 8127 h 21600"/>
                <a:gd name="T2" fmla="*/ 0 w 40026"/>
                <a:gd name="T3" fmla="*/ 8127 h 21600"/>
                <a:gd name="T4" fmla="*/ 20013 w 40026"/>
                <a:gd name="T5" fmla="*/ 0 h 21600"/>
              </a:gdLst>
              <a:ahLst/>
              <a:cxnLst>
                <a:cxn ang="0">
                  <a:pos x="T0" y="T1"/>
                </a:cxn>
                <a:cxn ang="0">
                  <a:pos x="T2" y="T3"/>
                </a:cxn>
                <a:cxn ang="0">
                  <a:pos x="T4" y="T5"/>
                </a:cxn>
              </a:cxnLst>
              <a:rect l="0" t="0" r="r" b="b"/>
              <a:pathLst>
                <a:path w="40026" h="21600" fill="none" extrusionOk="0">
                  <a:moveTo>
                    <a:pt x="40025" y="8126"/>
                  </a:moveTo>
                  <a:cubicBezTo>
                    <a:pt x="36718" y="16272"/>
                    <a:pt x="28804" y="21599"/>
                    <a:pt x="20013" y="21600"/>
                  </a:cubicBezTo>
                  <a:cubicBezTo>
                    <a:pt x="11221" y="21600"/>
                    <a:pt x="3307" y="16272"/>
                    <a:pt x="0" y="8126"/>
                  </a:cubicBezTo>
                </a:path>
                <a:path w="40026" h="21600" stroke="0" extrusionOk="0">
                  <a:moveTo>
                    <a:pt x="40025" y="8126"/>
                  </a:moveTo>
                  <a:cubicBezTo>
                    <a:pt x="36718" y="16272"/>
                    <a:pt x="28804" y="21599"/>
                    <a:pt x="20013" y="21600"/>
                  </a:cubicBezTo>
                  <a:cubicBezTo>
                    <a:pt x="11221" y="21600"/>
                    <a:pt x="3307" y="16272"/>
                    <a:pt x="0" y="8126"/>
                  </a:cubicBezTo>
                  <a:lnTo>
                    <a:pt x="20013"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4105" name="Freeform 41"/>
            <p:cNvSpPr>
              <a:spLocks/>
            </p:cNvSpPr>
            <p:nvPr/>
          </p:nvSpPr>
          <p:spPr bwMode="auto">
            <a:xfrm>
              <a:off x="2314" y="2152"/>
              <a:ext cx="61" cy="52"/>
            </a:xfrm>
            <a:custGeom>
              <a:avLst/>
              <a:gdLst>
                <a:gd name="T0" fmla="*/ 121 w 121"/>
                <a:gd name="T1" fmla="*/ 21 h 104"/>
                <a:gd name="T2" fmla="*/ 82 w 121"/>
                <a:gd name="T3" fmla="*/ 53 h 104"/>
                <a:gd name="T4" fmla="*/ 68 w 121"/>
                <a:gd name="T5" fmla="*/ 104 h 104"/>
                <a:gd name="T6" fmla="*/ 0 w 121"/>
                <a:gd name="T7" fmla="*/ 0 h 104"/>
                <a:gd name="T8" fmla="*/ 121 w 121"/>
                <a:gd name="T9" fmla="*/ 21 h 104"/>
              </a:gdLst>
              <a:ahLst/>
              <a:cxnLst>
                <a:cxn ang="0">
                  <a:pos x="T0" y="T1"/>
                </a:cxn>
                <a:cxn ang="0">
                  <a:pos x="T2" y="T3"/>
                </a:cxn>
                <a:cxn ang="0">
                  <a:pos x="T4" y="T5"/>
                </a:cxn>
                <a:cxn ang="0">
                  <a:pos x="T6" y="T7"/>
                </a:cxn>
                <a:cxn ang="0">
                  <a:pos x="T8" y="T9"/>
                </a:cxn>
              </a:cxnLst>
              <a:rect l="0" t="0" r="r" b="b"/>
              <a:pathLst>
                <a:path w="121" h="104">
                  <a:moveTo>
                    <a:pt x="121" y="21"/>
                  </a:moveTo>
                  <a:lnTo>
                    <a:pt x="82" y="53"/>
                  </a:lnTo>
                  <a:lnTo>
                    <a:pt x="68" y="104"/>
                  </a:lnTo>
                  <a:lnTo>
                    <a:pt x="0" y="0"/>
                  </a:lnTo>
                  <a:lnTo>
                    <a:pt x="12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106" name="Rectangle 42"/>
            <p:cNvSpPr>
              <a:spLocks noChangeArrowheads="1"/>
            </p:cNvSpPr>
            <p:nvPr/>
          </p:nvSpPr>
          <p:spPr bwMode="auto">
            <a:xfrm>
              <a:off x="1963" y="1979"/>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a</a:t>
              </a:r>
              <a:endParaRPr lang="en-US" altLang="zh-CN" b="1">
                <a:latin typeface="宋体" charset="-122"/>
              </a:endParaRPr>
            </a:p>
          </p:txBody>
        </p:sp>
        <p:sp>
          <p:nvSpPr>
            <p:cNvPr id="344107" name="Rectangle 43"/>
            <p:cNvSpPr>
              <a:spLocks noChangeArrowheads="1"/>
            </p:cNvSpPr>
            <p:nvPr/>
          </p:nvSpPr>
          <p:spPr bwMode="auto">
            <a:xfrm>
              <a:off x="1893" y="1843"/>
              <a:ext cx="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b</a:t>
              </a:r>
              <a:endParaRPr lang="en-US" altLang="zh-CN" b="1">
                <a:latin typeface="宋体" charset="-122"/>
              </a:endParaRPr>
            </a:p>
          </p:txBody>
        </p:sp>
        <p:sp>
          <p:nvSpPr>
            <p:cNvPr id="344108" name="Rectangle 44"/>
            <p:cNvSpPr>
              <a:spLocks noChangeArrowheads="1"/>
            </p:cNvSpPr>
            <p:nvPr/>
          </p:nvSpPr>
          <p:spPr bwMode="auto">
            <a:xfrm>
              <a:off x="2094" y="2262"/>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a</a:t>
              </a:r>
              <a:endParaRPr lang="en-US" altLang="zh-CN" b="1">
                <a:latin typeface="宋体" charset="-122"/>
              </a:endParaRPr>
            </a:p>
          </p:txBody>
        </p:sp>
        <p:sp>
          <p:nvSpPr>
            <p:cNvPr id="344109" name="Rectangle 45"/>
            <p:cNvSpPr>
              <a:spLocks noChangeArrowheads="1"/>
            </p:cNvSpPr>
            <p:nvPr/>
          </p:nvSpPr>
          <p:spPr bwMode="auto">
            <a:xfrm>
              <a:off x="2275" y="1780"/>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a</a:t>
              </a:r>
              <a:endParaRPr lang="en-US" altLang="zh-CN" b="1">
                <a:latin typeface="宋体" charset="-122"/>
              </a:endParaRPr>
            </a:p>
          </p:txBody>
        </p:sp>
        <p:sp>
          <p:nvSpPr>
            <p:cNvPr id="344110" name="Rectangle 46"/>
            <p:cNvSpPr>
              <a:spLocks noChangeArrowheads="1"/>
            </p:cNvSpPr>
            <p:nvPr/>
          </p:nvSpPr>
          <p:spPr bwMode="auto">
            <a:xfrm>
              <a:off x="2461" y="1864"/>
              <a:ext cx="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b</a:t>
              </a:r>
              <a:endParaRPr lang="en-US" altLang="zh-CN" b="1">
                <a:latin typeface="宋体" charset="-122"/>
              </a:endParaRPr>
            </a:p>
          </p:txBody>
        </p:sp>
        <p:sp>
          <p:nvSpPr>
            <p:cNvPr id="344111" name="Rectangle 47"/>
            <p:cNvSpPr>
              <a:spLocks noChangeArrowheads="1"/>
            </p:cNvSpPr>
            <p:nvPr/>
          </p:nvSpPr>
          <p:spPr bwMode="auto">
            <a:xfrm>
              <a:off x="2463" y="2074"/>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a</a:t>
              </a:r>
              <a:endParaRPr lang="en-US" altLang="zh-CN" b="1">
                <a:latin typeface="宋体" charset="-122"/>
              </a:endParaRPr>
            </a:p>
          </p:txBody>
        </p:sp>
        <p:sp>
          <p:nvSpPr>
            <p:cNvPr id="344112" name="Rectangle 48"/>
            <p:cNvSpPr>
              <a:spLocks noChangeArrowheads="1"/>
            </p:cNvSpPr>
            <p:nvPr/>
          </p:nvSpPr>
          <p:spPr bwMode="auto">
            <a:xfrm>
              <a:off x="2741" y="2257"/>
              <a:ext cx="5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a</a:t>
              </a:r>
              <a:endParaRPr lang="en-US" altLang="zh-CN" b="1">
                <a:latin typeface="宋体" charset="-122"/>
              </a:endParaRPr>
            </a:p>
          </p:txBody>
        </p:sp>
        <p:sp>
          <p:nvSpPr>
            <p:cNvPr id="344113" name="Rectangle 49"/>
            <p:cNvSpPr>
              <a:spLocks noChangeArrowheads="1"/>
            </p:cNvSpPr>
            <p:nvPr/>
          </p:nvSpPr>
          <p:spPr bwMode="auto">
            <a:xfrm>
              <a:off x="2892" y="1979"/>
              <a:ext cx="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b</a:t>
              </a:r>
              <a:endParaRPr lang="en-US" altLang="zh-CN" b="1">
                <a:latin typeface="宋体" charset="-122"/>
              </a:endParaRPr>
            </a:p>
          </p:txBody>
        </p:sp>
        <p:sp>
          <p:nvSpPr>
            <p:cNvPr id="344114" name="Line 50"/>
            <p:cNvSpPr>
              <a:spLocks noChangeShapeType="1"/>
            </p:cNvSpPr>
            <p:nvPr/>
          </p:nvSpPr>
          <p:spPr bwMode="auto">
            <a:xfrm flipH="1" flipV="1">
              <a:off x="2382" y="1698"/>
              <a:ext cx="734" cy="31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4115" name="Freeform 51"/>
            <p:cNvSpPr>
              <a:spLocks/>
            </p:cNvSpPr>
            <p:nvPr/>
          </p:nvSpPr>
          <p:spPr bwMode="auto">
            <a:xfrm>
              <a:off x="2344" y="1681"/>
              <a:ext cx="62" cy="45"/>
            </a:xfrm>
            <a:custGeom>
              <a:avLst/>
              <a:gdLst>
                <a:gd name="T0" fmla="*/ 123 w 123"/>
                <a:gd name="T1" fmla="*/ 2 h 91"/>
                <a:gd name="T2" fmla="*/ 89 w 123"/>
                <a:gd name="T3" fmla="*/ 40 h 91"/>
                <a:gd name="T4" fmla="*/ 83 w 123"/>
                <a:gd name="T5" fmla="*/ 91 h 91"/>
                <a:gd name="T6" fmla="*/ 0 w 123"/>
                <a:gd name="T7" fmla="*/ 0 h 91"/>
                <a:gd name="T8" fmla="*/ 123 w 123"/>
                <a:gd name="T9" fmla="*/ 2 h 91"/>
              </a:gdLst>
              <a:ahLst/>
              <a:cxnLst>
                <a:cxn ang="0">
                  <a:pos x="T0" y="T1"/>
                </a:cxn>
                <a:cxn ang="0">
                  <a:pos x="T2" y="T3"/>
                </a:cxn>
                <a:cxn ang="0">
                  <a:pos x="T4" y="T5"/>
                </a:cxn>
                <a:cxn ang="0">
                  <a:pos x="T6" y="T7"/>
                </a:cxn>
                <a:cxn ang="0">
                  <a:pos x="T8" y="T9"/>
                </a:cxn>
              </a:cxnLst>
              <a:rect l="0" t="0" r="r" b="b"/>
              <a:pathLst>
                <a:path w="123" h="91">
                  <a:moveTo>
                    <a:pt x="123" y="2"/>
                  </a:moveTo>
                  <a:lnTo>
                    <a:pt x="89" y="40"/>
                  </a:lnTo>
                  <a:lnTo>
                    <a:pt x="83" y="91"/>
                  </a:lnTo>
                  <a:lnTo>
                    <a:pt x="0" y="0"/>
                  </a:lnTo>
                  <a:lnTo>
                    <a:pt x="12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116" name="Rectangle 52"/>
            <p:cNvSpPr>
              <a:spLocks noChangeArrowheads="1"/>
            </p:cNvSpPr>
            <p:nvPr/>
          </p:nvSpPr>
          <p:spPr bwMode="auto">
            <a:xfrm>
              <a:off x="2756" y="1752"/>
              <a:ext cx="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b</a:t>
              </a:r>
              <a:endParaRPr lang="en-US" altLang="zh-CN" b="1">
                <a:latin typeface="宋体" charset="-122"/>
              </a:endParaRPr>
            </a:p>
          </p:txBody>
        </p:sp>
        <p:sp>
          <p:nvSpPr>
            <p:cNvPr id="344117" name="Arc 53"/>
            <p:cNvSpPr>
              <a:spLocks/>
            </p:cNvSpPr>
            <p:nvPr/>
          </p:nvSpPr>
          <p:spPr bwMode="auto">
            <a:xfrm>
              <a:off x="2172" y="1384"/>
              <a:ext cx="169" cy="180"/>
            </a:xfrm>
            <a:custGeom>
              <a:avLst/>
              <a:gdLst>
                <a:gd name="G0" fmla="+- 21600 0 0"/>
                <a:gd name="G1" fmla="+- 21600 0 0"/>
                <a:gd name="G2" fmla="+- 21600 0 0"/>
                <a:gd name="T0" fmla="*/ 3837 w 43200"/>
                <a:gd name="T1" fmla="*/ 33889 h 40889"/>
                <a:gd name="T2" fmla="*/ 31321 w 43200"/>
                <a:gd name="T3" fmla="*/ 40889 h 40889"/>
                <a:gd name="T4" fmla="*/ 21600 w 43200"/>
                <a:gd name="T5" fmla="*/ 21600 h 40889"/>
              </a:gdLst>
              <a:ahLst/>
              <a:cxnLst>
                <a:cxn ang="0">
                  <a:pos x="T0" y="T1"/>
                </a:cxn>
                <a:cxn ang="0">
                  <a:pos x="T2" y="T3"/>
                </a:cxn>
                <a:cxn ang="0">
                  <a:pos x="T4" y="T5"/>
                </a:cxn>
              </a:cxnLst>
              <a:rect l="0" t="0" r="r" b="b"/>
              <a:pathLst>
                <a:path w="43200" h="40889" fill="none" extrusionOk="0">
                  <a:moveTo>
                    <a:pt x="3836" y="33889"/>
                  </a:moveTo>
                  <a:cubicBezTo>
                    <a:pt x="1338" y="30278"/>
                    <a:pt x="0" y="25991"/>
                    <a:pt x="0" y="21600"/>
                  </a:cubicBezTo>
                  <a:cubicBezTo>
                    <a:pt x="0" y="9670"/>
                    <a:pt x="9670" y="0"/>
                    <a:pt x="21600" y="0"/>
                  </a:cubicBezTo>
                  <a:cubicBezTo>
                    <a:pt x="33529" y="0"/>
                    <a:pt x="43200" y="9670"/>
                    <a:pt x="43200" y="21600"/>
                  </a:cubicBezTo>
                  <a:cubicBezTo>
                    <a:pt x="43200" y="29756"/>
                    <a:pt x="38605" y="37217"/>
                    <a:pt x="31320" y="40888"/>
                  </a:cubicBezTo>
                </a:path>
                <a:path w="43200" h="40889" stroke="0" extrusionOk="0">
                  <a:moveTo>
                    <a:pt x="3836" y="33889"/>
                  </a:moveTo>
                  <a:cubicBezTo>
                    <a:pt x="1338" y="30278"/>
                    <a:pt x="0" y="25991"/>
                    <a:pt x="0" y="21600"/>
                  </a:cubicBezTo>
                  <a:cubicBezTo>
                    <a:pt x="0" y="9670"/>
                    <a:pt x="9670" y="0"/>
                    <a:pt x="21600" y="0"/>
                  </a:cubicBezTo>
                  <a:cubicBezTo>
                    <a:pt x="33529" y="0"/>
                    <a:pt x="43200" y="9670"/>
                    <a:pt x="43200" y="21600"/>
                  </a:cubicBezTo>
                  <a:cubicBezTo>
                    <a:pt x="43200" y="29756"/>
                    <a:pt x="38605" y="37217"/>
                    <a:pt x="31320" y="40888"/>
                  </a:cubicBezTo>
                  <a:lnTo>
                    <a:pt x="21600" y="216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4118" name="Freeform 54"/>
            <p:cNvSpPr>
              <a:spLocks/>
            </p:cNvSpPr>
            <p:nvPr/>
          </p:nvSpPr>
          <p:spPr bwMode="auto">
            <a:xfrm>
              <a:off x="2161" y="1504"/>
              <a:ext cx="57" cy="58"/>
            </a:xfrm>
            <a:custGeom>
              <a:avLst/>
              <a:gdLst>
                <a:gd name="T0" fmla="*/ 0 w 113"/>
                <a:gd name="T1" fmla="*/ 68 h 117"/>
                <a:gd name="T2" fmla="*/ 47 w 113"/>
                <a:gd name="T3" fmla="*/ 47 h 117"/>
                <a:gd name="T4" fmla="*/ 72 w 113"/>
                <a:gd name="T5" fmla="*/ 0 h 117"/>
                <a:gd name="T6" fmla="*/ 113 w 113"/>
                <a:gd name="T7" fmla="*/ 117 h 117"/>
                <a:gd name="T8" fmla="*/ 0 w 113"/>
                <a:gd name="T9" fmla="*/ 68 h 117"/>
              </a:gdLst>
              <a:ahLst/>
              <a:cxnLst>
                <a:cxn ang="0">
                  <a:pos x="T0" y="T1"/>
                </a:cxn>
                <a:cxn ang="0">
                  <a:pos x="T2" y="T3"/>
                </a:cxn>
                <a:cxn ang="0">
                  <a:pos x="T4" y="T5"/>
                </a:cxn>
                <a:cxn ang="0">
                  <a:pos x="T6" y="T7"/>
                </a:cxn>
                <a:cxn ang="0">
                  <a:pos x="T8" y="T9"/>
                </a:cxn>
              </a:cxnLst>
              <a:rect l="0" t="0" r="r" b="b"/>
              <a:pathLst>
                <a:path w="113" h="117">
                  <a:moveTo>
                    <a:pt x="0" y="68"/>
                  </a:moveTo>
                  <a:lnTo>
                    <a:pt x="47" y="47"/>
                  </a:lnTo>
                  <a:lnTo>
                    <a:pt x="72" y="0"/>
                  </a:lnTo>
                  <a:lnTo>
                    <a:pt x="113" y="117"/>
                  </a:lnTo>
                  <a:lnTo>
                    <a:pt x="0"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4119" name="Rectangle 55"/>
            <p:cNvSpPr>
              <a:spLocks noChangeArrowheads="1"/>
            </p:cNvSpPr>
            <p:nvPr/>
          </p:nvSpPr>
          <p:spPr bwMode="auto">
            <a:xfrm>
              <a:off x="2375" y="1406"/>
              <a:ext cx="6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b</a:t>
              </a:r>
              <a:endParaRPr lang="en-US" altLang="zh-CN" b="1">
                <a:latin typeface="宋体" charset="-122"/>
              </a:endParaRPr>
            </a:p>
          </p:txBody>
        </p:sp>
      </p:grpSp>
      <p:sp>
        <p:nvSpPr>
          <p:cNvPr id="344120" name="Rectangle 56"/>
          <p:cNvSpPr>
            <a:spLocks noChangeArrowheads="1"/>
          </p:cNvSpPr>
          <p:nvPr/>
        </p:nvSpPr>
        <p:spPr bwMode="auto">
          <a:xfrm>
            <a:off x="1905001" y="3352800"/>
            <a:ext cx="8564563"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292100" indent="-292100" algn="l">
              <a:spcBef>
                <a:spcPct val="20000"/>
              </a:spcBef>
              <a:buClr>
                <a:schemeClr val="accent1"/>
              </a:buClr>
              <a:buSzPct val="70000"/>
              <a:buFont typeface="Monotype Sorts" pitchFamily="2" charset="2"/>
              <a:buChar char="n"/>
              <a:defRPr kumimoji="1" sz="2800" b="1">
                <a:solidFill>
                  <a:schemeClr val="tx1"/>
                </a:solidFill>
                <a:latin typeface="Times New Roman" pitchFamily="18" charset="0"/>
                <a:ea typeface="黑体" pitchFamily="2" charset="-122"/>
              </a:defRPr>
            </a:lvl1pPr>
            <a:lvl2pPr marL="762000" indent="-279400" algn="l">
              <a:spcBef>
                <a:spcPct val="20000"/>
              </a:spcBef>
              <a:buChar char="–"/>
              <a:defRPr kumimoji="1" sz="2400" b="1">
                <a:solidFill>
                  <a:schemeClr val="tx1"/>
                </a:solidFill>
                <a:latin typeface="Times New Roman" pitchFamily="18" charset="0"/>
                <a:ea typeface="黑体" pitchFamily="2" charset="-122"/>
              </a:defRPr>
            </a:lvl2pPr>
            <a:lvl3pPr marL="2139950" indent="-228600" algn="l">
              <a:spcBef>
                <a:spcPct val="20000"/>
              </a:spcBef>
              <a:buChar char="•"/>
              <a:defRPr kumimoji="1" sz="2000" b="1">
                <a:solidFill>
                  <a:schemeClr val="tx1"/>
                </a:solidFill>
                <a:latin typeface="Times New Roman" pitchFamily="18" charset="0"/>
                <a:ea typeface="黑体" pitchFamily="2" charset="-122"/>
              </a:defRPr>
            </a:lvl3pPr>
            <a:lvl4pPr marL="2559050" indent="-228600" algn="l">
              <a:spcBef>
                <a:spcPct val="20000"/>
              </a:spcBef>
              <a:buChar char="–"/>
              <a:defRPr kumimoji="1" b="1">
                <a:solidFill>
                  <a:schemeClr val="tx1"/>
                </a:solidFill>
                <a:latin typeface="Times New Roman" pitchFamily="18" charset="0"/>
                <a:ea typeface="黑体" pitchFamily="2" charset="-122"/>
              </a:defRPr>
            </a:lvl4pPr>
            <a:lvl5pPr marL="2978150" indent="-228600" algn="l">
              <a:spcBef>
                <a:spcPct val="20000"/>
              </a:spcBef>
              <a:buChar char="»"/>
              <a:defRPr kumimoji="1" b="1">
                <a:solidFill>
                  <a:schemeClr val="tx1"/>
                </a:solidFill>
                <a:latin typeface="Times New Roman" pitchFamily="18" charset="0"/>
                <a:ea typeface="黑体" pitchFamily="2" charset="-122"/>
              </a:defRPr>
            </a:lvl5pPr>
            <a:lvl6pPr marL="3435350" indent="-228600" fontAlgn="base">
              <a:spcBef>
                <a:spcPct val="20000"/>
              </a:spcBef>
              <a:spcAft>
                <a:spcPct val="0"/>
              </a:spcAft>
              <a:buChar char="»"/>
              <a:defRPr kumimoji="1" b="1">
                <a:solidFill>
                  <a:schemeClr val="tx1"/>
                </a:solidFill>
                <a:latin typeface="Times New Roman" pitchFamily="18" charset="0"/>
                <a:ea typeface="黑体" pitchFamily="2" charset="-122"/>
              </a:defRPr>
            </a:lvl6pPr>
            <a:lvl7pPr marL="3892550" indent="-228600" fontAlgn="base">
              <a:spcBef>
                <a:spcPct val="20000"/>
              </a:spcBef>
              <a:spcAft>
                <a:spcPct val="0"/>
              </a:spcAft>
              <a:buChar char="»"/>
              <a:defRPr kumimoji="1" b="1">
                <a:solidFill>
                  <a:schemeClr val="tx1"/>
                </a:solidFill>
                <a:latin typeface="Times New Roman" pitchFamily="18" charset="0"/>
                <a:ea typeface="黑体" pitchFamily="2" charset="-122"/>
              </a:defRPr>
            </a:lvl7pPr>
            <a:lvl8pPr marL="4349750" indent="-228600" fontAlgn="base">
              <a:spcBef>
                <a:spcPct val="20000"/>
              </a:spcBef>
              <a:spcAft>
                <a:spcPct val="0"/>
              </a:spcAft>
              <a:buChar char="»"/>
              <a:defRPr kumimoji="1" b="1">
                <a:solidFill>
                  <a:schemeClr val="tx1"/>
                </a:solidFill>
                <a:latin typeface="Times New Roman" pitchFamily="18" charset="0"/>
                <a:ea typeface="黑体" pitchFamily="2" charset="-122"/>
              </a:defRPr>
            </a:lvl8pPr>
            <a:lvl9pPr marL="4806950" indent="-228600" fontAlgn="base">
              <a:spcBef>
                <a:spcPct val="20000"/>
              </a:spcBef>
              <a:spcAft>
                <a:spcPct val="0"/>
              </a:spcAft>
              <a:buChar char="»"/>
              <a:defRPr kumimoji="1" b="1">
                <a:solidFill>
                  <a:schemeClr val="tx1"/>
                </a:solidFill>
                <a:latin typeface="Times New Roman" pitchFamily="18" charset="0"/>
                <a:ea typeface="黑体" pitchFamily="2" charset="-122"/>
              </a:defRPr>
            </a:lvl9pPr>
          </a:lstStyle>
          <a:p>
            <a:r>
              <a:rPr lang="zh-CN" altLang="en-US">
                <a:solidFill>
                  <a:srgbClr val="0000FF"/>
                </a:solidFill>
                <a:latin typeface="宋体" charset="-122"/>
              </a:rPr>
              <a:t>把</a:t>
            </a:r>
            <a:r>
              <a:rPr lang="en-US" altLang="zh-CN">
                <a:solidFill>
                  <a:srgbClr val="0000FF"/>
                </a:solidFill>
                <a:latin typeface="宋体" charset="-122"/>
              </a:rPr>
              <a:t>D</a:t>
            </a:r>
            <a:r>
              <a:rPr lang="zh-CN" altLang="en-US">
                <a:solidFill>
                  <a:srgbClr val="0000FF"/>
                </a:solidFill>
                <a:latin typeface="宋体" charset="-122"/>
              </a:rPr>
              <a:t>的状态集合划分为两个子集：</a:t>
            </a:r>
            <a:r>
              <a:rPr lang="en-US" altLang="zh-CN" sz="3200">
                <a:solidFill>
                  <a:srgbClr val="0000FF"/>
                </a:solidFill>
                <a:latin typeface="宋体" charset="-122"/>
              </a:rPr>
              <a:t>{A,B,C,D}</a:t>
            </a:r>
            <a:r>
              <a:rPr lang="zh-CN" altLang="en-US" sz="3200">
                <a:solidFill>
                  <a:srgbClr val="0000FF"/>
                </a:solidFill>
                <a:latin typeface="宋体" charset="-122"/>
              </a:rPr>
              <a:t>和</a:t>
            </a:r>
            <a:r>
              <a:rPr lang="en-US" altLang="zh-CN" sz="3200">
                <a:solidFill>
                  <a:srgbClr val="0000FF"/>
                </a:solidFill>
                <a:latin typeface="宋体" charset="-122"/>
              </a:rPr>
              <a:t>{E}</a:t>
            </a:r>
            <a:endParaRPr lang="en-US" altLang="zh-CN" sz="3200">
              <a:latin typeface="宋体" charset="-122"/>
            </a:endParaRPr>
          </a:p>
          <a:p>
            <a:r>
              <a:rPr lang="zh-CN" altLang="en-US">
                <a:latin typeface="宋体" charset="-122"/>
              </a:rPr>
              <a:t>考察非终态子集</a:t>
            </a:r>
            <a:r>
              <a:rPr lang="en-US" altLang="zh-CN">
                <a:latin typeface="宋体" charset="-122"/>
              </a:rPr>
              <a:t>{A,B,C,D}</a:t>
            </a:r>
          </a:p>
          <a:p>
            <a:pPr lvl="1">
              <a:buFontTx/>
              <a:buNone/>
            </a:pPr>
            <a:r>
              <a:rPr lang="en-US" altLang="zh-CN">
                <a:latin typeface="宋体" charset="-122"/>
              </a:rPr>
              <a:t>- </a:t>
            </a:r>
            <a:r>
              <a:rPr lang="zh-CN" altLang="en-US">
                <a:latin typeface="宋体" charset="-122"/>
              </a:rPr>
              <a:t>对于</a:t>
            </a:r>
            <a:r>
              <a:rPr lang="en-US" altLang="zh-CN">
                <a:latin typeface="宋体" charset="-122"/>
              </a:rPr>
              <a:t>a</a:t>
            </a:r>
            <a:r>
              <a:rPr lang="zh-CN" altLang="en-US">
                <a:latin typeface="宋体" charset="-122"/>
              </a:rPr>
              <a:t>，状态</a:t>
            </a:r>
            <a:r>
              <a:rPr lang="en-US" altLang="zh-CN">
                <a:latin typeface="宋体" charset="-122"/>
              </a:rPr>
              <a:t>A,B,C,D</a:t>
            </a:r>
            <a:r>
              <a:rPr lang="zh-CN" altLang="en-US">
                <a:latin typeface="宋体" charset="-122"/>
              </a:rPr>
              <a:t>都转换到状态</a:t>
            </a:r>
            <a:r>
              <a:rPr lang="en-US" altLang="zh-CN">
                <a:latin typeface="宋体" charset="-122"/>
              </a:rPr>
              <a:t>B</a:t>
            </a:r>
            <a:r>
              <a:rPr lang="zh-CN" altLang="en-US">
                <a:latin typeface="宋体" charset="-122"/>
              </a:rPr>
              <a:t>，所以对输入符号</a:t>
            </a:r>
            <a:r>
              <a:rPr lang="en-US" altLang="zh-CN">
                <a:latin typeface="宋体" charset="-122"/>
              </a:rPr>
              <a:t>a</a:t>
            </a:r>
            <a:r>
              <a:rPr lang="zh-CN" altLang="en-US">
                <a:latin typeface="宋体" charset="-122"/>
              </a:rPr>
              <a:t>而言，该子集不能再划分。</a:t>
            </a:r>
          </a:p>
          <a:p>
            <a:pPr lvl="1">
              <a:buFontTx/>
              <a:buNone/>
            </a:pPr>
            <a:r>
              <a:rPr lang="en-US" altLang="zh-CN">
                <a:latin typeface="宋体" charset="-122"/>
              </a:rPr>
              <a:t>- </a:t>
            </a:r>
            <a:r>
              <a:rPr lang="zh-CN" altLang="en-US">
                <a:latin typeface="宋体" charset="-122"/>
              </a:rPr>
              <a:t>对于</a:t>
            </a:r>
            <a:r>
              <a:rPr lang="en-US" altLang="zh-CN">
                <a:latin typeface="宋体" charset="-122"/>
              </a:rPr>
              <a:t>b</a:t>
            </a:r>
            <a:r>
              <a:rPr lang="zh-CN" altLang="en-US">
                <a:latin typeface="宋体" charset="-122"/>
              </a:rPr>
              <a:t>，状态</a:t>
            </a:r>
            <a:r>
              <a:rPr lang="en-US" altLang="zh-CN">
                <a:latin typeface="宋体" charset="-122"/>
              </a:rPr>
              <a:t>A,B,C</a:t>
            </a:r>
            <a:r>
              <a:rPr lang="zh-CN" altLang="en-US">
                <a:latin typeface="宋体" charset="-122"/>
              </a:rPr>
              <a:t>都转换到子集</a:t>
            </a:r>
            <a:r>
              <a:rPr lang="en-US" altLang="zh-CN">
                <a:latin typeface="宋体" charset="-122"/>
              </a:rPr>
              <a:t>{A,B,C,D}</a:t>
            </a:r>
            <a:r>
              <a:rPr lang="zh-CN" altLang="en-US">
                <a:latin typeface="宋体" charset="-122"/>
              </a:rPr>
              <a:t>中的状态，而状态</a:t>
            </a:r>
            <a:r>
              <a:rPr lang="en-US" altLang="zh-CN">
                <a:latin typeface="宋体" charset="-122"/>
              </a:rPr>
              <a:t>D</a:t>
            </a:r>
            <a:r>
              <a:rPr lang="zh-CN" altLang="en-US">
                <a:latin typeface="宋体" charset="-122"/>
              </a:rPr>
              <a:t>则转换到子集</a:t>
            </a:r>
            <a:r>
              <a:rPr lang="en-US" altLang="zh-CN">
                <a:latin typeface="宋体" charset="-122"/>
              </a:rPr>
              <a:t>{E}</a:t>
            </a:r>
            <a:r>
              <a:rPr lang="zh-CN" altLang="en-US">
                <a:latin typeface="宋体" charset="-122"/>
              </a:rPr>
              <a:t>中的状态。</a:t>
            </a:r>
          </a:p>
          <a:p>
            <a:pPr lvl="1">
              <a:buFontTx/>
              <a:buNone/>
            </a:pPr>
            <a:r>
              <a:rPr lang="en-US" altLang="zh-CN">
                <a:latin typeface="宋体" charset="-122"/>
              </a:rPr>
              <a:t>- </a:t>
            </a:r>
            <a:r>
              <a:rPr lang="zh-CN" altLang="en-US">
                <a:latin typeface="宋体" charset="-122"/>
              </a:rPr>
              <a:t>应把子集</a:t>
            </a:r>
            <a:r>
              <a:rPr lang="en-US" altLang="zh-CN">
                <a:latin typeface="宋体" charset="-122"/>
              </a:rPr>
              <a:t>{A,B,C,D}</a:t>
            </a:r>
            <a:r>
              <a:rPr lang="zh-CN" altLang="en-US">
                <a:latin typeface="宋体" charset="-122"/>
              </a:rPr>
              <a:t>划分成两个新的子集</a:t>
            </a:r>
            <a:r>
              <a:rPr lang="en-US" altLang="zh-CN">
                <a:latin typeface="宋体" charset="-122"/>
              </a:rPr>
              <a:t>{A,B,C}</a:t>
            </a:r>
            <a:r>
              <a:rPr lang="zh-CN" altLang="en-US">
                <a:latin typeface="宋体" charset="-122"/>
              </a:rPr>
              <a:t>和</a:t>
            </a:r>
            <a:r>
              <a:rPr lang="en-US" altLang="zh-CN">
                <a:latin typeface="宋体" charset="-122"/>
              </a:rPr>
              <a:t>{D}</a:t>
            </a:r>
            <a:r>
              <a:rPr lang="zh-CN" altLang="en-US">
                <a:latin typeface="宋体" charset="-122"/>
              </a:rPr>
              <a:t>。</a:t>
            </a:r>
            <a:endParaRPr lang="zh-CN" altLang="en-US" sz="2000">
              <a:latin typeface="宋体" charset="-122"/>
            </a:endParaRPr>
          </a:p>
        </p:txBody>
      </p:sp>
      <p:sp>
        <p:nvSpPr>
          <p:cNvPr id="2" name="灯片编号占位符 1"/>
          <p:cNvSpPr>
            <a:spLocks noGrp="1"/>
          </p:cNvSpPr>
          <p:nvPr>
            <p:ph type="sldNum" sz="quarter" idx="10"/>
          </p:nvPr>
        </p:nvSpPr>
        <p:spPr/>
        <p:txBody>
          <a:bodyPr/>
          <a:lstStyle/>
          <a:p>
            <a:fld id="{53D5C0A6-204F-44E2-BC2D-888719E44444}" type="slidenum">
              <a:rPr lang="en-US" altLang="zh-CN" smtClean="0"/>
              <a:pPr/>
              <a:t>47</a:t>
            </a:fld>
            <a:endParaRPr lang="en-US" altLang="zh-CN"/>
          </a:p>
        </p:txBody>
      </p:sp>
    </p:spTree>
    <p:extLst>
      <p:ext uri="{BB962C8B-B14F-4D97-AF65-F5344CB8AC3E}">
        <p14:creationId xmlns:p14="http://schemas.microsoft.com/office/powerpoint/2010/main" val="3069834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Effect transition="in" filter="wipe(up)">
                                      <p:cBhvr>
                                        <p:cTn id="7" dur="500"/>
                                        <p:tgtEl>
                                          <p:spTgt spid="3440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4120">
                                            <p:txEl>
                                              <p:pRg st="0" end="0"/>
                                            </p:txEl>
                                          </p:spTgt>
                                        </p:tgtEl>
                                        <p:attrNameLst>
                                          <p:attrName>style.visibility</p:attrName>
                                        </p:attrNameLst>
                                      </p:cBhvr>
                                      <p:to>
                                        <p:strVal val="visible"/>
                                      </p:to>
                                    </p:set>
                                    <p:animEffect transition="in" filter="wipe(left)">
                                      <p:cBhvr>
                                        <p:cTn id="12" dur="500"/>
                                        <p:tgtEl>
                                          <p:spTgt spid="34412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4120">
                                            <p:txEl>
                                              <p:pRg st="1" end="1"/>
                                            </p:txEl>
                                          </p:spTgt>
                                        </p:tgtEl>
                                        <p:attrNameLst>
                                          <p:attrName>style.visibility</p:attrName>
                                        </p:attrNameLst>
                                      </p:cBhvr>
                                      <p:to>
                                        <p:strVal val="visible"/>
                                      </p:to>
                                    </p:set>
                                    <p:animEffect transition="in" filter="wipe(left)">
                                      <p:cBhvr>
                                        <p:cTn id="17" dur="500"/>
                                        <p:tgtEl>
                                          <p:spTgt spid="34412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4120">
                                            <p:txEl>
                                              <p:pRg st="2" end="2"/>
                                            </p:txEl>
                                          </p:spTgt>
                                        </p:tgtEl>
                                        <p:attrNameLst>
                                          <p:attrName>style.visibility</p:attrName>
                                        </p:attrNameLst>
                                      </p:cBhvr>
                                      <p:to>
                                        <p:strVal val="visible"/>
                                      </p:to>
                                    </p:set>
                                    <p:animEffect transition="in" filter="wipe(left)">
                                      <p:cBhvr>
                                        <p:cTn id="22" dur="500"/>
                                        <p:tgtEl>
                                          <p:spTgt spid="34412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4120">
                                            <p:txEl>
                                              <p:pRg st="3" end="3"/>
                                            </p:txEl>
                                          </p:spTgt>
                                        </p:tgtEl>
                                        <p:attrNameLst>
                                          <p:attrName>style.visibility</p:attrName>
                                        </p:attrNameLst>
                                      </p:cBhvr>
                                      <p:to>
                                        <p:strVal val="visible"/>
                                      </p:to>
                                    </p:set>
                                    <p:animEffect transition="in" filter="wipe(left)">
                                      <p:cBhvr>
                                        <p:cTn id="27" dur="500"/>
                                        <p:tgtEl>
                                          <p:spTgt spid="34412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4120">
                                            <p:txEl>
                                              <p:pRg st="4" end="4"/>
                                            </p:txEl>
                                          </p:spTgt>
                                        </p:tgtEl>
                                        <p:attrNameLst>
                                          <p:attrName>style.visibility</p:attrName>
                                        </p:attrNameLst>
                                      </p:cBhvr>
                                      <p:to>
                                        <p:strVal val="visible"/>
                                      </p:to>
                                    </p:set>
                                    <p:animEffect transition="in" filter="wipe(left)">
                                      <p:cBhvr>
                                        <p:cTn id="32" dur="500"/>
                                        <p:tgtEl>
                                          <p:spTgt spid="3441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build="p" autoUpdateAnimBg="0"/>
      <p:bldP spid="344120" grpId="0" build="p" bldLvl="2"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1828800" y="152400"/>
            <a:ext cx="8610600" cy="558800"/>
          </a:xfrm>
        </p:spPr>
        <p:txBody>
          <a:bodyPr/>
          <a:lstStyle/>
          <a:p>
            <a:r>
              <a:rPr lang="en-US" altLang="zh-CN" sz="2800">
                <a:solidFill>
                  <a:srgbClr val="0000FF"/>
                </a:solidFill>
                <a:latin typeface="宋体" charset="-122"/>
              </a:rPr>
              <a:t>D</a:t>
            </a:r>
            <a:r>
              <a:rPr lang="zh-CN" altLang="en-US" sz="2800">
                <a:solidFill>
                  <a:srgbClr val="0000FF"/>
                </a:solidFill>
                <a:latin typeface="宋体" charset="-122"/>
              </a:rPr>
              <a:t>的状态集合被划分为：</a:t>
            </a:r>
            <a:r>
              <a:rPr lang="en-US" altLang="zh-CN" sz="2800">
                <a:solidFill>
                  <a:srgbClr val="0000FF"/>
                </a:solidFill>
                <a:latin typeface="宋体" charset="-122"/>
              </a:rPr>
              <a:t>{A,B,C}</a:t>
            </a:r>
            <a:r>
              <a:rPr lang="zh-CN" altLang="en-US" sz="2800">
                <a:solidFill>
                  <a:srgbClr val="0000FF"/>
                </a:solidFill>
                <a:latin typeface="宋体" charset="-122"/>
              </a:rPr>
              <a:t>、</a:t>
            </a:r>
            <a:r>
              <a:rPr lang="en-US" altLang="zh-CN" sz="2800">
                <a:solidFill>
                  <a:srgbClr val="0000FF"/>
                </a:solidFill>
                <a:latin typeface="宋体" charset="-122"/>
              </a:rPr>
              <a:t>{D}</a:t>
            </a:r>
            <a:r>
              <a:rPr lang="zh-CN" altLang="en-US" sz="2800">
                <a:solidFill>
                  <a:srgbClr val="0000FF"/>
                </a:solidFill>
                <a:latin typeface="宋体" charset="-122"/>
              </a:rPr>
              <a:t>和</a:t>
            </a:r>
            <a:r>
              <a:rPr lang="en-US" altLang="zh-CN" sz="2800">
                <a:solidFill>
                  <a:srgbClr val="0000FF"/>
                </a:solidFill>
                <a:latin typeface="宋体" charset="-122"/>
              </a:rPr>
              <a:t>{E}</a:t>
            </a:r>
            <a:endParaRPr lang="en-US" altLang="zh-CN" sz="2800">
              <a:latin typeface="宋体" charset="-122"/>
            </a:endParaRPr>
          </a:p>
        </p:txBody>
      </p:sp>
      <p:sp>
        <p:nvSpPr>
          <p:cNvPr id="345091" name="Rectangle 3"/>
          <p:cNvSpPr>
            <a:spLocks noGrp="1" noChangeArrowheads="1"/>
          </p:cNvSpPr>
          <p:nvPr>
            <p:ph type="body" idx="1"/>
          </p:nvPr>
        </p:nvSpPr>
        <p:spPr>
          <a:xfrm>
            <a:off x="1828801" y="914400"/>
            <a:ext cx="8335963" cy="5715000"/>
          </a:xfrm>
        </p:spPr>
        <p:txBody>
          <a:bodyPr/>
          <a:lstStyle/>
          <a:p>
            <a:r>
              <a:rPr lang="zh-CN" altLang="en-US">
                <a:latin typeface="宋体" charset="-122"/>
              </a:rPr>
              <a:t>考察子集</a:t>
            </a:r>
            <a:r>
              <a:rPr lang="en-US" altLang="zh-CN">
                <a:latin typeface="宋体" charset="-122"/>
              </a:rPr>
              <a:t>{A,B,C}</a:t>
            </a:r>
          </a:p>
          <a:p>
            <a:pPr lvl="1">
              <a:buFontTx/>
              <a:buNone/>
            </a:pPr>
            <a:r>
              <a:rPr lang="en-US" altLang="zh-CN">
                <a:latin typeface="宋体" charset="-122"/>
              </a:rPr>
              <a:t>- </a:t>
            </a:r>
            <a:r>
              <a:rPr lang="zh-CN" altLang="en-US">
                <a:latin typeface="宋体" charset="-122"/>
              </a:rPr>
              <a:t>对于</a:t>
            </a:r>
            <a:r>
              <a:rPr lang="en-US" altLang="zh-CN">
                <a:latin typeface="宋体" charset="-122"/>
              </a:rPr>
              <a:t>a</a:t>
            </a:r>
            <a:r>
              <a:rPr lang="zh-CN" altLang="en-US">
                <a:latin typeface="宋体" charset="-122"/>
              </a:rPr>
              <a:t>，状态</a:t>
            </a:r>
            <a:r>
              <a:rPr lang="en-US" altLang="zh-CN">
                <a:latin typeface="宋体" charset="-122"/>
              </a:rPr>
              <a:t>A,B,C</a:t>
            </a:r>
            <a:r>
              <a:rPr lang="zh-CN" altLang="en-US">
                <a:latin typeface="宋体" charset="-122"/>
              </a:rPr>
              <a:t>都转换到状态</a:t>
            </a:r>
            <a:r>
              <a:rPr lang="en-US" altLang="zh-CN">
                <a:latin typeface="宋体" charset="-122"/>
              </a:rPr>
              <a:t>B</a:t>
            </a:r>
            <a:r>
              <a:rPr lang="zh-CN" altLang="en-US">
                <a:latin typeface="宋体" charset="-122"/>
              </a:rPr>
              <a:t>，所以对输入符号</a:t>
            </a:r>
            <a:r>
              <a:rPr lang="en-US" altLang="zh-CN">
                <a:latin typeface="宋体" charset="-122"/>
              </a:rPr>
              <a:t>a</a:t>
            </a:r>
            <a:r>
              <a:rPr lang="zh-CN" altLang="en-US">
                <a:latin typeface="宋体" charset="-122"/>
              </a:rPr>
              <a:t>而言，该子集不能再划分。</a:t>
            </a:r>
          </a:p>
          <a:p>
            <a:pPr lvl="1">
              <a:buFontTx/>
              <a:buNone/>
            </a:pPr>
            <a:r>
              <a:rPr lang="en-US" altLang="zh-CN">
                <a:latin typeface="宋体" charset="-122"/>
              </a:rPr>
              <a:t>- </a:t>
            </a:r>
            <a:r>
              <a:rPr lang="zh-CN" altLang="en-US">
                <a:latin typeface="宋体" charset="-122"/>
              </a:rPr>
              <a:t>对于</a:t>
            </a:r>
            <a:r>
              <a:rPr lang="en-US" altLang="zh-CN">
                <a:latin typeface="宋体" charset="-122"/>
              </a:rPr>
              <a:t>b</a:t>
            </a:r>
            <a:r>
              <a:rPr lang="zh-CN" altLang="en-US">
                <a:latin typeface="宋体" charset="-122"/>
              </a:rPr>
              <a:t>，状态</a:t>
            </a:r>
            <a:r>
              <a:rPr lang="en-US" altLang="zh-CN">
                <a:latin typeface="宋体" charset="-122"/>
              </a:rPr>
              <a:t>A,C</a:t>
            </a:r>
            <a:r>
              <a:rPr lang="zh-CN" altLang="en-US">
                <a:latin typeface="宋体" charset="-122"/>
              </a:rPr>
              <a:t>转换到</a:t>
            </a:r>
            <a:r>
              <a:rPr lang="en-US" altLang="zh-CN">
                <a:latin typeface="宋体" charset="-122"/>
              </a:rPr>
              <a:t>C</a:t>
            </a:r>
            <a:r>
              <a:rPr lang="zh-CN" altLang="en-US">
                <a:latin typeface="宋体" charset="-122"/>
              </a:rPr>
              <a:t>，状态</a:t>
            </a:r>
            <a:r>
              <a:rPr lang="en-US" altLang="zh-CN">
                <a:latin typeface="宋体" charset="-122"/>
              </a:rPr>
              <a:t>B</a:t>
            </a:r>
            <a:r>
              <a:rPr lang="zh-CN" altLang="en-US">
                <a:latin typeface="宋体" charset="-122"/>
              </a:rPr>
              <a:t>转换到</a:t>
            </a:r>
            <a:r>
              <a:rPr lang="en-US" altLang="zh-CN">
                <a:latin typeface="宋体" charset="-122"/>
              </a:rPr>
              <a:t>D</a:t>
            </a:r>
            <a:r>
              <a:rPr lang="zh-CN" altLang="en-US">
                <a:latin typeface="宋体" charset="-122"/>
              </a:rPr>
              <a:t>。状态</a:t>
            </a:r>
            <a:r>
              <a:rPr lang="en-US" altLang="zh-CN">
                <a:latin typeface="宋体" charset="-122"/>
              </a:rPr>
              <a:t>C</a:t>
            </a:r>
            <a:r>
              <a:rPr lang="zh-CN" altLang="en-US">
                <a:latin typeface="宋体" charset="-122"/>
              </a:rPr>
              <a:t>和</a:t>
            </a:r>
            <a:r>
              <a:rPr lang="en-US" altLang="zh-CN">
                <a:latin typeface="宋体" charset="-122"/>
              </a:rPr>
              <a:t>D</a:t>
            </a:r>
            <a:r>
              <a:rPr lang="zh-CN" altLang="en-US">
                <a:latin typeface="宋体" charset="-122"/>
              </a:rPr>
              <a:t>分属于不同的子集。</a:t>
            </a:r>
          </a:p>
          <a:p>
            <a:pPr lvl="1">
              <a:buFontTx/>
              <a:buNone/>
            </a:pPr>
            <a:r>
              <a:rPr lang="en-US" altLang="zh-CN">
                <a:latin typeface="宋体" charset="-122"/>
              </a:rPr>
              <a:t>- </a:t>
            </a:r>
            <a:r>
              <a:rPr lang="zh-CN" altLang="en-US">
                <a:latin typeface="宋体" charset="-122"/>
              </a:rPr>
              <a:t>应把子集</a:t>
            </a:r>
            <a:r>
              <a:rPr lang="en-US" altLang="zh-CN">
                <a:latin typeface="宋体" charset="-122"/>
              </a:rPr>
              <a:t>{A,B,C}</a:t>
            </a:r>
            <a:r>
              <a:rPr lang="zh-CN" altLang="en-US">
                <a:latin typeface="宋体" charset="-122"/>
              </a:rPr>
              <a:t>划分成两个新的子集</a:t>
            </a:r>
            <a:r>
              <a:rPr lang="en-US" altLang="zh-CN">
                <a:latin typeface="宋体" charset="-122"/>
              </a:rPr>
              <a:t>{A,C}</a:t>
            </a:r>
            <a:r>
              <a:rPr lang="zh-CN" altLang="en-US">
                <a:latin typeface="宋体" charset="-122"/>
              </a:rPr>
              <a:t>和</a:t>
            </a:r>
            <a:r>
              <a:rPr lang="en-US" altLang="zh-CN">
                <a:latin typeface="宋体" charset="-122"/>
              </a:rPr>
              <a:t>{B}</a:t>
            </a:r>
            <a:r>
              <a:rPr lang="zh-CN" altLang="en-US">
                <a:latin typeface="宋体" charset="-122"/>
              </a:rPr>
              <a:t>。</a:t>
            </a:r>
          </a:p>
          <a:p>
            <a:pPr>
              <a:buFont typeface="Monotype Sorts" pitchFamily="2" charset="2"/>
              <a:buNone/>
            </a:pPr>
            <a:r>
              <a:rPr lang="en-US" altLang="zh-CN">
                <a:solidFill>
                  <a:srgbClr val="0000FF"/>
                </a:solidFill>
                <a:latin typeface="宋体" charset="-122"/>
              </a:rPr>
              <a:t>D</a:t>
            </a:r>
            <a:r>
              <a:rPr lang="zh-CN" altLang="en-US">
                <a:solidFill>
                  <a:srgbClr val="0000FF"/>
                </a:solidFill>
                <a:latin typeface="宋体" charset="-122"/>
              </a:rPr>
              <a:t>的状态集合被划分为：</a:t>
            </a:r>
            <a:r>
              <a:rPr lang="en-US" altLang="zh-CN">
                <a:solidFill>
                  <a:srgbClr val="0000FF"/>
                </a:solidFill>
                <a:latin typeface="宋体" charset="-122"/>
              </a:rPr>
              <a:t>{A,C}</a:t>
            </a:r>
            <a:r>
              <a:rPr lang="zh-CN" altLang="en-US">
                <a:solidFill>
                  <a:srgbClr val="0000FF"/>
                </a:solidFill>
                <a:latin typeface="宋体" charset="-122"/>
              </a:rPr>
              <a:t>、</a:t>
            </a:r>
            <a:r>
              <a:rPr lang="en-US" altLang="zh-CN">
                <a:solidFill>
                  <a:srgbClr val="0000FF"/>
                </a:solidFill>
                <a:latin typeface="宋体" charset="-122"/>
              </a:rPr>
              <a:t>{B}</a:t>
            </a:r>
            <a:r>
              <a:rPr lang="zh-CN" altLang="en-US">
                <a:solidFill>
                  <a:srgbClr val="0000FF"/>
                </a:solidFill>
                <a:latin typeface="宋体" charset="-122"/>
              </a:rPr>
              <a:t>、</a:t>
            </a:r>
            <a:r>
              <a:rPr lang="en-US" altLang="zh-CN">
                <a:solidFill>
                  <a:srgbClr val="0000FF"/>
                </a:solidFill>
                <a:latin typeface="宋体" charset="-122"/>
              </a:rPr>
              <a:t>{D}</a:t>
            </a:r>
            <a:r>
              <a:rPr lang="zh-CN" altLang="en-US">
                <a:solidFill>
                  <a:srgbClr val="0000FF"/>
                </a:solidFill>
                <a:latin typeface="宋体" charset="-122"/>
              </a:rPr>
              <a:t>和</a:t>
            </a:r>
            <a:r>
              <a:rPr lang="en-US" altLang="zh-CN">
                <a:solidFill>
                  <a:srgbClr val="0000FF"/>
                </a:solidFill>
                <a:latin typeface="宋体" charset="-122"/>
              </a:rPr>
              <a:t>{E}</a:t>
            </a:r>
            <a:endParaRPr lang="en-US" altLang="zh-CN">
              <a:latin typeface="宋体" charset="-122"/>
            </a:endParaRPr>
          </a:p>
          <a:p>
            <a:r>
              <a:rPr lang="zh-CN" altLang="en-US">
                <a:latin typeface="宋体" charset="-122"/>
              </a:rPr>
              <a:t>考察子集</a:t>
            </a:r>
            <a:r>
              <a:rPr lang="en-US" altLang="zh-CN">
                <a:latin typeface="宋体" charset="-122"/>
              </a:rPr>
              <a:t>{A,C}</a:t>
            </a:r>
            <a:endParaRPr lang="en-US" altLang="zh-CN" sz="3200">
              <a:latin typeface="宋体" charset="-122"/>
            </a:endParaRPr>
          </a:p>
          <a:p>
            <a:pPr lvl="1">
              <a:buFontTx/>
              <a:buNone/>
            </a:pPr>
            <a:r>
              <a:rPr lang="en-US" altLang="zh-CN">
                <a:latin typeface="宋体" charset="-122"/>
              </a:rPr>
              <a:t>- </a:t>
            </a:r>
            <a:r>
              <a:rPr lang="zh-CN" altLang="en-US">
                <a:latin typeface="宋体" charset="-122"/>
              </a:rPr>
              <a:t>对于</a:t>
            </a:r>
            <a:r>
              <a:rPr lang="en-US" altLang="zh-CN">
                <a:latin typeface="宋体" charset="-122"/>
              </a:rPr>
              <a:t>a</a:t>
            </a:r>
            <a:r>
              <a:rPr lang="zh-CN" altLang="en-US">
                <a:latin typeface="宋体" charset="-122"/>
              </a:rPr>
              <a:t>，状态</a:t>
            </a:r>
            <a:r>
              <a:rPr lang="en-US" altLang="zh-CN">
                <a:latin typeface="宋体" charset="-122"/>
              </a:rPr>
              <a:t>A,C</a:t>
            </a:r>
            <a:r>
              <a:rPr lang="zh-CN" altLang="en-US">
                <a:latin typeface="宋体" charset="-122"/>
              </a:rPr>
              <a:t>都转换到状态</a:t>
            </a:r>
            <a:r>
              <a:rPr lang="en-US" altLang="zh-CN">
                <a:latin typeface="宋体" charset="-122"/>
              </a:rPr>
              <a:t>B</a:t>
            </a:r>
            <a:r>
              <a:rPr lang="zh-CN" altLang="en-US">
                <a:latin typeface="宋体" charset="-122"/>
              </a:rPr>
              <a:t>。</a:t>
            </a:r>
          </a:p>
          <a:p>
            <a:pPr lvl="1">
              <a:buFontTx/>
              <a:buNone/>
            </a:pPr>
            <a:r>
              <a:rPr lang="en-US" altLang="zh-CN">
                <a:latin typeface="宋体" charset="-122"/>
              </a:rPr>
              <a:t>- </a:t>
            </a:r>
            <a:r>
              <a:rPr lang="zh-CN" altLang="en-US">
                <a:latin typeface="宋体" charset="-122"/>
              </a:rPr>
              <a:t>对于</a:t>
            </a:r>
            <a:r>
              <a:rPr lang="en-US" altLang="zh-CN">
                <a:latin typeface="宋体" charset="-122"/>
              </a:rPr>
              <a:t>b</a:t>
            </a:r>
            <a:r>
              <a:rPr lang="zh-CN" altLang="en-US">
                <a:latin typeface="宋体" charset="-122"/>
              </a:rPr>
              <a:t>，状态</a:t>
            </a:r>
            <a:r>
              <a:rPr lang="en-US" altLang="zh-CN">
                <a:latin typeface="宋体" charset="-122"/>
              </a:rPr>
              <a:t>A,C</a:t>
            </a:r>
            <a:r>
              <a:rPr lang="zh-CN" altLang="en-US">
                <a:latin typeface="宋体" charset="-122"/>
              </a:rPr>
              <a:t>都转换到状态</a:t>
            </a:r>
            <a:r>
              <a:rPr lang="en-US" altLang="zh-CN">
                <a:latin typeface="宋体" charset="-122"/>
              </a:rPr>
              <a:t>C</a:t>
            </a:r>
            <a:r>
              <a:rPr lang="zh-CN" altLang="en-US">
                <a:latin typeface="宋体" charset="-122"/>
              </a:rPr>
              <a:t>。</a:t>
            </a:r>
          </a:p>
          <a:p>
            <a:pPr lvl="1">
              <a:buFontTx/>
              <a:buNone/>
            </a:pPr>
            <a:r>
              <a:rPr lang="en-US" altLang="zh-CN">
                <a:latin typeface="宋体" charset="-122"/>
              </a:rPr>
              <a:t>- </a:t>
            </a:r>
            <a:r>
              <a:rPr lang="zh-CN" altLang="en-US">
                <a:latin typeface="宋体" charset="-122"/>
              </a:rPr>
              <a:t>该子集不可再划分。</a:t>
            </a:r>
          </a:p>
          <a:p>
            <a:pPr>
              <a:buFont typeface="Monotype Sorts" pitchFamily="2" charset="2"/>
              <a:buNone/>
            </a:pPr>
            <a:r>
              <a:rPr lang="en-US" altLang="zh-CN">
                <a:solidFill>
                  <a:srgbClr val="0000FF"/>
                </a:solidFill>
                <a:latin typeface="宋体" charset="-122"/>
              </a:rPr>
              <a:t>D</a:t>
            </a:r>
            <a:r>
              <a:rPr lang="zh-CN" altLang="en-US">
                <a:solidFill>
                  <a:srgbClr val="0000FF"/>
                </a:solidFill>
                <a:latin typeface="宋体" charset="-122"/>
              </a:rPr>
              <a:t>的状态集合最终被划分为：</a:t>
            </a:r>
            <a:r>
              <a:rPr lang="en-US" altLang="zh-CN">
                <a:solidFill>
                  <a:srgbClr val="0000FF"/>
                </a:solidFill>
                <a:latin typeface="宋体" charset="-122"/>
              </a:rPr>
              <a:t>{A,C}</a:t>
            </a:r>
            <a:r>
              <a:rPr lang="zh-CN" altLang="en-US">
                <a:solidFill>
                  <a:srgbClr val="0000FF"/>
                </a:solidFill>
                <a:latin typeface="宋体" charset="-122"/>
              </a:rPr>
              <a:t>、</a:t>
            </a:r>
            <a:r>
              <a:rPr lang="en-US" altLang="zh-CN">
                <a:solidFill>
                  <a:srgbClr val="0000FF"/>
                </a:solidFill>
                <a:latin typeface="宋体" charset="-122"/>
              </a:rPr>
              <a:t>{B}</a:t>
            </a:r>
            <a:r>
              <a:rPr lang="zh-CN" altLang="en-US">
                <a:solidFill>
                  <a:srgbClr val="0000FF"/>
                </a:solidFill>
                <a:latin typeface="宋体" charset="-122"/>
              </a:rPr>
              <a:t>、</a:t>
            </a:r>
            <a:r>
              <a:rPr lang="en-US" altLang="zh-CN">
                <a:solidFill>
                  <a:srgbClr val="0000FF"/>
                </a:solidFill>
                <a:latin typeface="宋体" charset="-122"/>
              </a:rPr>
              <a:t>{D}</a:t>
            </a:r>
            <a:r>
              <a:rPr lang="zh-CN" altLang="en-US">
                <a:solidFill>
                  <a:srgbClr val="0000FF"/>
                </a:solidFill>
                <a:latin typeface="宋体" charset="-122"/>
              </a:rPr>
              <a:t>和</a:t>
            </a:r>
            <a:r>
              <a:rPr lang="en-US" altLang="zh-CN">
                <a:solidFill>
                  <a:srgbClr val="0000FF"/>
                </a:solidFill>
                <a:latin typeface="宋体" charset="-122"/>
              </a:rPr>
              <a:t>{E}</a:t>
            </a:r>
            <a:endParaRPr lang="en-US" altLang="zh-CN">
              <a:latin typeface="宋体" charset="-122"/>
            </a:endParaRPr>
          </a:p>
          <a:p>
            <a:pPr>
              <a:buFont typeface="Monotype Sorts" pitchFamily="2" charset="2"/>
              <a:buNone/>
            </a:pPr>
            <a:endParaRPr lang="en-US" altLang="zh-CN">
              <a:latin typeface="宋体" charset="-122"/>
            </a:endParaRPr>
          </a:p>
        </p:txBody>
      </p:sp>
      <p:sp>
        <p:nvSpPr>
          <p:cNvPr id="2" name="灯片编号占位符 1"/>
          <p:cNvSpPr>
            <a:spLocks noGrp="1"/>
          </p:cNvSpPr>
          <p:nvPr>
            <p:ph type="sldNum" sz="quarter" idx="10"/>
          </p:nvPr>
        </p:nvSpPr>
        <p:spPr/>
        <p:txBody>
          <a:bodyPr/>
          <a:lstStyle/>
          <a:p>
            <a:fld id="{53D5C0A6-204F-44E2-BC2D-888719E44444}" type="slidenum">
              <a:rPr lang="en-US" altLang="zh-CN" smtClean="0"/>
              <a:pPr/>
              <a:t>48</a:t>
            </a:fld>
            <a:endParaRPr lang="en-US" altLang="zh-CN"/>
          </a:p>
        </p:txBody>
      </p:sp>
    </p:spTree>
    <p:extLst>
      <p:ext uri="{BB962C8B-B14F-4D97-AF65-F5344CB8AC3E}">
        <p14:creationId xmlns:p14="http://schemas.microsoft.com/office/powerpoint/2010/main" val="2354322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5091">
                                            <p:txEl>
                                              <p:pRg st="0" end="0"/>
                                            </p:txEl>
                                          </p:spTgt>
                                        </p:tgtEl>
                                        <p:attrNameLst>
                                          <p:attrName>style.visibility</p:attrName>
                                        </p:attrNameLst>
                                      </p:cBhvr>
                                      <p:to>
                                        <p:strVal val="visible"/>
                                      </p:to>
                                    </p:set>
                                    <p:animEffect transition="in" filter="wipe(up)">
                                      <p:cBhvr>
                                        <p:cTn id="7" dur="500"/>
                                        <p:tgtEl>
                                          <p:spTgt spid="34509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45091">
                                            <p:txEl>
                                              <p:pRg st="1" end="1"/>
                                            </p:txEl>
                                          </p:spTgt>
                                        </p:tgtEl>
                                        <p:attrNameLst>
                                          <p:attrName>style.visibility</p:attrName>
                                        </p:attrNameLst>
                                      </p:cBhvr>
                                      <p:to>
                                        <p:strVal val="visible"/>
                                      </p:to>
                                    </p:set>
                                    <p:animEffect transition="in" filter="wipe(up)">
                                      <p:cBhvr>
                                        <p:cTn id="10" dur="500"/>
                                        <p:tgtEl>
                                          <p:spTgt spid="34509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45091">
                                            <p:txEl>
                                              <p:pRg st="2" end="2"/>
                                            </p:txEl>
                                          </p:spTgt>
                                        </p:tgtEl>
                                        <p:attrNameLst>
                                          <p:attrName>style.visibility</p:attrName>
                                        </p:attrNameLst>
                                      </p:cBhvr>
                                      <p:to>
                                        <p:strVal val="visible"/>
                                      </p:to>
                                    </p:set>
                                    <p:animEffect transition="in" filter="wipe(up)">
                                      <p:cBhvr>
                                        <p:cTn id="13" dur="500"/>
                                        <p:tgtEl>
                                          <p:spTgt spid="34509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45091">
                                            <p:txEl>
                                              <p:pRg st="3" end="3"/>
                                            </p:txEl>
                                          </p:spTgt>
                                        </p:tgtEl>
                                        <p:attrNameLst>
                                          <p:attrName>style.visibility</p:attrName>
                                        </p:attrNameLst>
                                      </p:cBhvr>
                                      <p:to>
                                        <p:strVal val="visible"/>
                                      </p:to>
                                    </p:set>
                                    <p:animEffect transition="in" filter="wipe(up)">
                                      <p:cBhvr>
                                        <p:cTn id="16" dur="500"/>
                                        <p:tgtEl>
                                          <p:spTgt spid="34509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45091">
                                            <p:txEl>
                                              <p:pRg st="4" end="4"/>
                                            </p:txEl>
                                          </p:spTgt>
                                        </p:tgtEl>
                                        <p:attrNameLst>
                                          <p:attrName>style.visibility</p:attrName>
                                        </p:attrNameLst>
                                      </p:cBhvr>
                                      <p:to>
                                        <p:strVal val="visible"/>
                                      </p:to>
                                    </p:set>
                                    <p:animEffect transition="in" filter="wipe(up)">
                                      <p:cBhvr>
                                        <p:cTn id="21" dur="500"/>
                                        <p:tgtEl>
                                          <p:spTgt spid="345091">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45091">
                                            <p:txEl>
                                              <p:pRg st="5" end="5"/>
                                            </p:txEl>
                                          </p:spTgt>
                                        </p:tgtEl>
                                        <p:attrNameLst>
                                          <p:attrName>style.visibility</p:attrName>
                                        </p:attrNameLst>
                                      </p:cBhvr>
                                      <p:to>
                                        <p:strVal val="visible"/>
                                      </p:to>
                                    </p:set>
                                    <p:animEffect transition="in" filter="wipe(up)">
                                      <p:cBhvr>
                                        <p:cTn id="26" dur="500"/>
                                        <p:tgtEl>
                                          <p:spTgt spid="345091">
                                            <p:txEl>
                                              <p:pRg st="5" end="5"/>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45091">
                                            <p:txEl>
                                              <p:pRg st="6" end="6"/>
                                            </p:txEl>
                                          </p:spTgt>
                                        </p:tgtEl>
                                        <p:attrNameLst>
                                          <p:attrName>style.visibility</p:attrName>
                                        </p:attrNameLst>
                                      </p:cBhvr>
                                      <p:to>
                                        <p:strVal val="visible"/>
                                      </p:to>
                                    </p:set>
                                    <p:animEffect transition="in" filter="wipe(up)">
                                      <p:cBhvr>
                                        <p:cTn id="29" dur="500"/>
                                        <p:tgtEl>
                                          <p:spTgt spid="345091">
                                            <p:txEl>
                                              <p:pRg st="6" end="6"/>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45091">
                                            <p:txEl>
                                              <p:pRg st="7" end="7"/>
                                            </p:txEl>
                                          </p:spTgt>
                                        </p:tgtEl>
                                        <p:attrNameLst>
                                          <p:attrName>style.visibility</p:attrName>
                                        </p:attrNameLst>
                                      </p:cBhvr>
                                      <p:to>
                                        <p:strVal val="visible"/>
                                      </p:to>
                                    </p:set>
                                    <p:animEffect transition="in" filter="wipe(up)">
                                      <p:cBhvr>
                                        <p:cTn id="32" dur="500"/>
                                        <p:tgtEl>
                                          <p:spTgt spid="345091">
                                            <p:txEl>
                                              <p:pRg st="7" end="7"/>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45091">
                                            <p:txEl>
                                              <p:pRg st="8" end="8"/>
                                            </p:txEl>
                                          </p:spTgt>
                                        </p:tgtEl>
                                        <p:attrNameLst>
                                          <p:attrName>style.visibility</p:attrName>
                                        </p:attrNameLst>
                                      </p:cBhvr>
                                      <p:to>
                                        <p:strVal val="visible"/>
                                      </p:to>
                                    </p:set>
                                    <p:animEffect transition="in" filter="wipe(up)">
                                      <p:cBhvr>
                                        <p:cTn id="35" dur="500"/>
                                        <p:tgtEl>
                                          <p:spTgt spid="345091">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45091">
                                            <p:txEl>
                                              <p:pRg st="9" end="9"/>
                                            </p:txEl>
                                          </p:spTgt>
                                        </p:tgtEl>
                                        <p:attrNameLst>
                                          <p:attrName>style.visibility</p:attrName>
                                        </p:attrNameLst>
                                      </p:cBhvr>
                                      <p:to>
                                        <p:strVal val="visible"/>
                                      </p:to>
                                    </p:set>
                                    <p:animEffect transition="in" filter="wipe(up)">
                                      <p:cBhvr>
                                        <p:cTn id="40" dur="500"/>
                                        <p:tgtEl>
                                          <p:spTgt spid="3450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1"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zh-CN" altLang="en-US">
                <a:solidFill>
                  <a:srgbClr val="0000FF"/>
                </a:solidFill>
              </a:rPr>
              <a:t>构造最小</a:t>
            </a:r>
            <a:r>
              <a:rPr lang="en-US" altLang="zh-CN">
                <a:solidFill>
                  <a:srgbClr val="0000FF"/>
                </a:solidFill>
              </a:rPr>
              <a:t>DFA  D</a:t>
            </a:r>
            <a:r>
              <a:rPr lang="en-US" altLang="zh-CN">
                <a:solidFill>
                  <a:srgbClr val="0000FF"/>
                </a:solidFill>
                <a:sym typeface="Symbol" pitchFamily="18" charset="2"/>
              </a:rPr>
              <a:t></a:t>
            </a:r>
          </a:p>
        </p:txBody>
      </p:sp>
      <p:sp>
        <p:nvSpPr>
          <p:cNvPr id="346115" name="Rectangle 3"/>
          <p:cNvSpPr>
            <a:spLocks noGrp="1" noChangeArrowheads="1"/>
          </p:cNvSpPr>
          <p:nvPr>
            <p:ph type="body" idx="1"/>
          </p:nvPr>
        </p:nvSpPr>
        <p:spPr>
          <a:xfrm>
            <a:off x="1752600" y="1219200"/>
            <a:ext cx="8686800" cy="2089150"/>
          </a:xfrm>
        </p:spPr>
        <p:txBody>
          <a:bodyPr/>
          <a:lstStyle/>
          <a:p>
            <a:r>
              <a:rPr lang="zh-CN" altLang="en-US">
                <a:solidFill>
                  <a:srgbClr val="0000FF"/>
                </a:solidFill>
                <a:latin typeface="宋体" charset="-122"/>
              </a:rPr>
              <a:t>第二步：</a:t>
            </a:r>
            <a:r>
              <a:rPr lang="zh-CN" altLang="en-US">
                <a:latin typeface="宋体" charset="-122"/>
              </a:rPr>
              <a:t>为每个子集选择一个代表状态。</a:t>
            </a:r>
          </a:p>
          <a:p>
            <a:pPr lvl="1"/>
            <a:r>
              <a:rPr lang="zh-CN" altLang="en-US">
                <a:latin typeface="宋体" charset="-122"/>
              </a:rPr>
              <a:t>选择</a:t>
            </a:r>
            <a:r>
              <a:rPr lang="en-US" altLang="zh-CN">
                <a:latin typeface="宋体" charset="-122"/>
              </a:rPr>
              <a:t>A</a:t>
            </a:r>
            <a:r>
              <a:rPr lang="zh-CN" altLang="en-US">
                <a:latin typeface="宋体" charset="-122"/>
              </a:rPr>
              <a:t>为子集</a:t>
            </a:r>
            <a:r>
              <a:rPr lang="en-US" altLang="zh-CN">
                <a:latin typeface="宋体" charset="-122"/>
              </a:rPr>
              <a:t>{A,C}</a:t>
            </a:r>
            <a:r>
              <a:rPr lang="zh-CN" altLang="en-US">
                <a:latin typeface="宋体" charset="-122"/>
              </a:rPr>
              <a:t>的代表状态</a:t>
            </a:r>
          </a:p>
          <a:p>
            <a:pPr lvl="1"/>
            <a:endParaRPr lang="zh-CN" altLang="en-US">
              <a:latin typeface="宋体" charset="-122"/>
            </a:endParaRPr>
          </a:p>
          <a:p>
            <a:r>
              <a:rPr lang="en-US" altLang="zh-CN">
                <a:latin typeface="宋体" charset="-122"/>
              </a:rPr>
              <a:t>D</a:t>
            </a:r>
            <a:r>
              <a:rPr lang="en-US" altLang="zh-CN">
                <a:latin typeface="宋体" charset="-122"/>
                <a:sym typeface="Symbol" pitchFamily="18" charset="2"/>
              </a:rPr>
              <a:t></a:t>
            </a:r>
            <a:r>
              <a:rPr lang="zh-CN" altLang="en-US">
                <a:latin typeface="宋体" charset="-122"/>
              </a:rPr>
              <a:t>的状态转换图</a:t>
            </a:r>
          </a:p>
        </p:txBody>
      </p:sp>
      <p:grpSp>
        <p:nvGrpSpPr>
          <p:cNvPr id="346116" name="Group 4"/>
          <p:cNvGrpSpPr>
            <a:grpSpLocks/>
          </p:cNvGrpSpPr>
          <p:nvPr/>
        </p:nvGrpSpPr>
        <p:grpSpPr bwMode="auto">
          <a:xfrm>
            <a:off x="2133601" y="3525839"/>
            <a:ext cx="4504485" cy="2175281"/>
            <a:chOff x="3611" y="1729"/>
            <a:chExt cx="1929" cy="826"/>
          </a:xfrm>
        </p:grpSpPr>
        <p:sp>
          <p:nvSpPr>
            <p:cNvPr id="346117" name="Rectangle 5"/>
            <p:cNvSpPr>
              <a:spLocks noChangeArrowheads="1"/>
            </p:cNvSpPr>
            <p:nvPr/>
          </p:nvSpPr>
          <p:spPr bwMode="auto">
            <a:xfrm>
              <a:off x="4439" y="2450"/>
              <a:ext cx="0"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endParaRPr lang="zh-CN" altLang="zh-CN" b="1">
                <a:latin typeface="宋体" charset="-122"/>
              </a:endParaRPr>
            </a:p>
          </p:txBody>
        </p:sp>
        <p:grpSp>
          <p:nvGrpSpPr>
            <p:cNvPr id="346118" name="Group 6"/>
            <p:cNvGrpSpPr>
              <a:grpSpLocks/>
            </p:cNvGrpSpPr>
            <p:nvPr/>
          </p:nvGrpSpPr>
          <p:grpSpPr bwMode="auto">
            <a:xfrm>
              <a:off x="3611" y="1968"/>
              <a:ext cx="480" cy="349"/>
              <a:chOff x="3611" y="1968"/>
              <a:chExt cx="480" cy="349"/>
            </a:xfrm>
          </p:grpSpPr>
          <p:sp>
            <p:nvSpPr>
              <p:cNvPr id="346119" name="Rectangle 7"/>
              <p:cNvSpPr>
                <a:spLocks noChangeArrowheads="1"/>
              </p:cNvSpPr>
              <p:nvPr/>
            </p:nvSpPr>
            <p:spPr bwMode="auto">
              <a:xfrm>
                <a:off x="3920" y="2212"/>
                <a:ext cx="27"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a:t>
                </a:r>
                <a:endParaRPr lang="en-US" altLang="zh-CN" b="1">
                  <a:latin typeface="宋体" charset="-122"/>
                </a:endParaRPr>
              </a:p>
            </p:txBody>
          </p:sp>
          <p:grpSp>
            <p:nvGrpSpPr>
              <p:cNvPr id="346120" name="Group 8"/>
              <p:cNvGrpSpPr>
                <a:grpSpLocks/>
              </p:cNvGrpSpPr>
              <p:nvPr/>
            </p:nvGrpSpPr>
            <p:grpSpPr bwMode="auto">
              <a:xfrm>
                <a:off x="3940" y="2018"/>
                <a:ext cx="151" cy="151"/>
                <a:chOff x="3940" y="2018"/>
                <a:chExt cx="151" cy="151"/>
              </a:xfrm>
            </p:grpSpPr>
            <p:sp>
              <p:nvSpPr>
                <p:cNvPr id="346121" name="Oval 9"/>
                <p:cNvSpPr>
                  <a:spLocks noChangeArrowheads="1"/>
                </p:cNvSpPr>
                <p:nvPr/>
              </p:nvSpPr>
              <p:spPr bwMode="auto">
                <a:xfrm>
                  <a:off x="3944" y="2018"/>
                  <a:ext cx="147" cy="151"/>
                </a:xfrm>
                <a:prstGeom prst="ellipse">
                  <a:avLst/>
                </a:prstGeom>
                <a:solidFill>
                  <a:srgbClr val="FFFFFF"/>
                </a:solidFill>
                <a:ln w="12700">
                  <a:solidFill>
                    <a:srgbClr val="000000"/>
                  </a:solidFill>
                  <a:round/>
                  <a:headEnd/>
                  <a:tailEnd/>
                </a:ln>
              </p:spPr>
              <p:txBody>
                <a:bodyPr/>
                <a:lstStyle/>
                <a:p>
                  <a:endParaRPr lang="zh-CN" altLang="en-US"/>
                </a:p>
              </p:txBody>
            </p:sp>
            <p:sp>
              <p:nvSpPr>
                <p:cNvPr id="346122" name="Rectangle 10"/>
                <p:cNvSpPr>
                  <a:spLocks noChangeArrowheads="1"/>
                </p:cNvSpPr>
                <p:nvPr/>
              </p:nvSpPr>
              <p:spPr bwMode="auto">
                <a:xfrm>
                  <a:off x="3940" y="2032"/>
                  <a:ext cx="12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A</a:t>
                  </a:r>
                  <a:endParaRPr lang="en-US" altLang="zh-CN" b="1">
                    <a:latin typeface="宋体" charset="-122"/>
                  </a:endParaRPr>
                </a:p>
              </p:txBody>
            </p:sp>
          </p:grpSp>
          <p:sp>
            <p:nvSpPr>
              <p:cNvPr id="346123" name="Line 11"/>
              <p:cNvSpPr>
                <a:spLocks noChangeShapeType="1"/>
              </p:cNvSpPr>
              <p:nvPr/>
            </p:nvSpPr>
            <p:spPr bwMode="auto">
              <a:xfrm>
                <a:off x="3723" y="2088"/>
                <a:ext cx="18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124" name="Freeform 12"/>
              <p:cNvSpPr>
                <a:spLocks/>
              </p:cNvSpPr>
              <p:nvPr/>
            </p:nvSpPr>
            <p:spPr bwMode="auto">
              <a:xfrm>
                <a:off x="3887" y="2064"/>
                <a:ext cx="57" cy="49"/>
              </a:xfrm>
              <a:custGeom>
                <a:avLst/>
                <a:gdLst>
                  <a:gd name="T0" fmla="*/ 0 w 113"/>
                  <a:gd name="T1" fmla="*/ 98 h 98"/>
                  <a:gd name="T2" fmla="*/ 17 w 113"/>
                  <a:gd name="T3" fmla="*/ 49 h 98"/>
                  <a:gd name="T4" fmla="*/ 0 w 113"/>
                  <a:gd name="T5" fmla="*/ 0 h 98"/>
                  <a:gd name="T6" fmla="*/ 113 w 113"/>
                  <a:gd name="T7" fmla="*/ 49 h 98"/>
                  <a:gd name="T8" fmla="*/ 0 w 113"/>
                  <a:gd name="T9" fmla="*/ 98 h 98"/>
                </a:gdLst>
                <a:ahLst/>
                <a:cxnLst>
                  <a:cxn ang="0">
                    <a:pos x="T0" y="T1"/>
                  </a:cxn>
                  <a:cxn ang="0">
                    <a:pos x="T2" y="T3"/>
                  </a:cxn>
                  <a:cxn ang="0">
                    <a:pos x="T4" y="T5"/>
                  </a:cxn>
                  <a:cxn ang="0">
                    <a:pos x="T6" y="T7"/>
                  </a:cxn>
                  <a:cxn ang="0">
                    <a:pos x="T8" y="T9"/>
                  </a:cxn>
                </a:cxnLst>
                <a:rect l="0" t="0" r="r" b="b"/>
                <a:pathLst>
                  <a:path w="113" h="98">
                    <a:moveTo>
                      <a:pt x="0" y="98"/>
                    </a:moveTo>
                    <a:lnTo>
                      <a:pt x="17" y="49"/>
                    </a:lnTo>
                    <a:lnTo>
                      <a:pt x="0" y="0"/>
                    </a:lnTo>
                    <a:lnTo>
                      <a:pt x="113" y="49"/>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125" name="Rectangle 13"/>
              <p:cNvSpPr>
                <a:spLocks noChangeArrowheads="1"/>
              </p:cNvSpPr>
              <p:nvPr/>
            </p:nvSpPr>
            <p:spPr bwMode="auto">
              <a:xfrm>
                <a:off x="3611" y="1968"/>
                <a:ext cx="198"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zh-CN" altLang="en-US" b="1">
                    <a:solidFill>
                      <a:srgbClr val="000000"/>
                    </a:solidFill>
                  </a:rPr>
                  <a:t>开始</a:t>
                </a:r>
                <a:endParaRPr lang="zh-CN" altLang="zh-CN" b="1">
                  <a:latin typeface="宋体" charset="-122"/>
                </a:endParaRPr>
              </a:p>
            </p:txBody>
          </p:sp>
        </p:grpSp>
        <p:grpSp>
          <p:nvGrpSpPr>
            <p:cNvPr id="346126" name="Group 14"/>
            <p:cNvGrpSpPr>
              <a:grpSpLocks/>
            </p:cNvGrpSpPr>
            <p:nvPr/>
          </p:nvGrpSpPr>
          <p:grpSpPr bwMode="auto">
            <a:xfrm>
              <a:off x="5313" y="2005"/>
              <a:ext cx="227" cy="169"/>
              <a:chOff x="5313" y="2005"/>
              <a:chExt cx="227" cy="169"/>
            </a:xfrm>
          </p:grpSpPr>
          <p:sp>
            <p:nvSpPr>
              <p:cNvPr id="346127" name="Oval 15"/>
              <p:cNvSpPr>
                <a:spLocks noChangeArrowheads="1"/>
              </p:cNvSpPr>
              <p:nvPr/>
            </p:nvSpPr>
            <p:spPr bwMode="auto">
              <a:xfrm>
                <a:off x="5313" y="2005"/>
                <a:ext cx="180" cy="169"/>
              </a:xfrm>
              <a:prstGeom prst="ellipse">
                <a:avLst/>
              </a:prstGeom>
              <a:solidFill>
                <a:srgbClr val="FFFFFF"/>
              </a:solidFill>
              <a:ln w="12700">
                <a:solidFill>
                  <a:srgbClr val="000000"/>
                </a:solidFill>
                <a:round/>
                <a:headEnd/>
                <a:tailEnd/>
              </a:ln>
            </p:spPr>
            <p:txBody>
              <a:bodyPr/>
              <a:lstStyle/>
              <a:p>
                <a:endParaRPr lang="zh-CN" altLang="en-US"/>
              </a:p>
            </p:txBody>
          </p:sp>
          <p:sp>
            <p:nvSpPr>
              <p:cNvPr id="346128" name="Oval 16"/>
              <p:cNvSpPr>
                <a:spLocks noChangeArrowheads="1"/>
              </p:cNvSpPr>
              <p:nvPr/>
            </p:nvSpPr>
            <p:spPr bwMode="auto">
              <a:xfrm>
                <a:off x="5328" y="2020"/>
                <a:ext cx="149" cy="139"/>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6129" name="Rectangle 17"/>
              <p:cNvSpPr>
                <a:spLocks noChangeArrowheads="1"/>
              </p:cNvSpPr>
              <p:nvPr/>
            </p:nvSpPr>
            <p:spPr bwMode="auto">
              <a:xfrm>
                <a:off x="5351" y="2040"/>
                <a:ext cx="189"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E    </a:t>
                </a:r>
                <a:endParaRPr lang="en-US" altLang="zh-CN" b="1">
                  <a:latin typeface="宋体" charset="-122"/>
                </a:endParaRPr>
              </a:p>
            </p:txBody>
          </p:sp>
        </p:grpSp>
        <p:grpSp>
          <p:nvGrpSpPr>
            <p:cNvPr id="346130" name="Group 18"/>
            <p:cNvGrpSpPr>
              <a:grpSpLocks/>
            </p:cNvGrpSpPr>
            <p:nvPr/>
          </p:nvGrpSpPr>
          <p:grpSpPr bwMode="auto">
            <a:xfrm>
              <a:off x="4859" y="2009"/>
              <a:ext cx="238" cy="169"/>
              <a:chOff x="4859" y="2009"/>
              <a:chExt cx="238" cy="169"/>
            </a:xfrm>
          </p:grpSpPr>
          <p:sp>
            <p:nvSpPr>
              <p:cNvPr id="346131" name="Oval 19"/>
              <p:cNvSpPr>
                <a:spLocks noChangeArrowheads="1"/>
              </p:cNvSpPr>
              <p:nvPr/>
            </p:nvSpPr>
            <p:spPr bwMode="auto">
              <a:xfrm>
                <a:off x="4859" y="2009"/>
                <a:ext cx="179" cy="169"/>
              </a:xfrm>
              <a:prstGeom prst="ellipse">
                <a:avLst/>
              </a:prstGeom>
              <a:solidFill>
                <a:srgbClr val="FFFFFF"/>
              </a:solidFill>
              <a:ln w="12700">
                <a:solidFill>
                  <a:srgbClr val="000000"/>
                </a:solidFill>
                <a:round/>
                <a:headEnd/>
                <a:tailEnd/>
              </a:ln>
            </p:spPr>
            <p:txBody>
              <a:bodyPr/>
              <a:lstStyle/>
              <a:p>
                <a:endParaRPr lang="zh-CN" altLang="en-US"/>
              </a:p>
            </p:txBody>
          </p:sp>
          <p:sp>
            <p:nvSpPr>
              <p:cNvPr id="346132" name="Rectangle 20"/>
              <p:cNvSpPr>
                <a:spLocks noChangeArrowheads="1"/>
              </p:cNvSpPr>
              <p:nvPr/>
            </p:nvSpPr>
            <p:spPr bwMode="auto">
              <a:xfrm>
                <a:off x="4889" y="2044"/>
                <a:ext cx="208"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D    </a:t>
                </a:r>
                <a:endParaRPr lang="en-US" altLang="zh-CN" b="1">
                  <a:latin typeface="宋体" charset="-122"/>
                </a:endParaRPr>
              </a:p>
            </p:txBody>
          </p:sp>
        </p:grpSp>
        <p:sp>
          <p:nvSpPr>
            <p:cNvPr id="346133" name="Line 21"/>
            <p:cNvSpPr>
              <a:spLocks noChangeShapeType="1"/>
            </p:cNvSpPr>
            <p:nvPr/>
          </p:nvSpPr>
          <p:spPr bwMode="auto">
            <a:xfrm>
              <a:off x="4093" y="2089"/>
              <a:ext cx="22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134" name="Freeform 22"/>
            <p:cNvSpPr>
              <a:spLocks/>
            </p:cNvSpPr>
            <p:nvPr/>
          </p:nvSpPr>
          <p:spPr bwMode="auto">
            <a:xfrm>
              <a:off x="4297" y="2064"/>
              <a:ext cx="57" cy="50"/>
            </a:xfrm>
            <a:custGeom>
              <a:avLst/>
              <a:gdLst>
                <a:gd name="T0" fmla="*/ 0 w 114"/>
                <a:gd name="T1" fmla="*/ 98 h 98"/>
                <a:gd name="T2" fmla="*/ 17 w 114"/>
                <a:gd name="T3" fmla="*/ 49 h 98"/>
                <a:gd name="T4" fmla="*/ 0 w 114"/>
                <a:gd name="T5" fmla="*/ 0 h 98"/>
                <a:gd name="T6" fmla="*/ 114 w 114"/>
                <a:gd name="T7" fmla="*/ 49 h 98"/>
                <a:gd name="T8" fmla="*/ 0 w 114"/>
                <a:gd name="T9" fmla="*/ 98 h 98"/>
              </a:gdLst>
              <a:ahLst/>
              <a:cxnLst>
                <a:cxn ang="0">
                  <a:pos x="T0" y="T1"/>
                </a:cxn>
                <a:cxn ang="0">
                  <a:pos x="T2" y="T3"/>
                </a:cxn>
                <a:cxn ang="0">
                  <a:pos x="T4" y="T5"/>
                </a:cxn>
                <a:cxn ang="0">
                  <a:pos x="T6" y="T7"/>
                </a:cxn>
                <a:cxn ang="0">
                  <a:pos x="T8" y="T9"/>
                </a:cxn>
              </a:cxnLst>
              <a:rect l="0" t="0" r="r" b="b"/>
              <a:pathLst>
                <a:path w="114" h="98">
                  <a:moveTo>
                    <a:pt x="0" y="98"/>
                  </a:moveTo>
                  <a:lnTo>
                    <a:pt x="17" y="49"/>
                  </a:lnTo>
                  <a:lnTo>
                    <a:pt x="0" y="0"/>
                  </a:lnTo>
                  <a:lnTo>
                    <a:pt x="114" y="49"/>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135" name="Arc 23"/>
            <p:cNvSpPr>
              <a:spLocks/>
            </p:cNvSpPr>
            <p:nvPr/>
          </p:nvSpPr>
          <p:spPr bwMode="auto">
            <a:xfrm>
              <a:off x="4501" y="1946"/>
              <a:ext cx="372" cy="110"/>
            </a:xfrm>
            <a:custGeom>
              <a:avLst/>
              <a:gdLst>
                <a:gd name="G0" fmla="+- 20253 0 0"/>
                <a:gd name="G1" fmla="+- 21600 0 0"/>
                <a:gd name="G2" fmla="+- 21600 0 0"/>
                <a:gd name="T0" fmla="*/ 0 w 37318"/>
                <a:gd name="T1" fmla="*/ 14091 h 21600"/>
                <a:gd name="T2" fmla="*/ 37318 w 37318"/>
                <a:gd name="T3" fmla="*/ 8358 h 21600"/>
                <a:gd name="T4" fmla="*/ 20253 w 37318"/>
                <a:gd name="T5" fmla="*/ 21600 h 21600"/>
              </a:gdLst>
              <a:ahLst/>
              <a:cxnLst>
                <a:cxn ang="0">
                  <a:pos x="T0" y="T1"/>
                </a:cxn>
                <a:cxn ang="0">
                  <a:pos x="T2" y="T3"/>
                </a:cxn>
                <a:cxn ang="0">
                  <a:pos x="T4" y="T5"/>
                </a:cxn>
              </a:cxnLst>
              <a:rect l="0" t="0" r="r" b="b"/>
              <a:pathLst>
                <a:path w="37318" h="21600" fill="none" extrusionOk="0">
                  <a:moveTo>
                    <a:pt x="0" y="14091"/>
                  </a:moveTo>
                  <a:cubicBezTo>
                    <a:pt x="3140" y="5621"/>
                    <a:pt x="11219" y="-1"/>
                    <a:pt x="20253" y="0"/>
                  </a:cubicBezTo>
                  <a:cubicBezTo>
                    <a:pt x="26927" y="0"/>
                    <a:pt x="33226" y="3085"/>
                    <a:pt x="37317" y="8358"/>
                  </a:cubicBezTo>
                </a:path>
                <a:path w="37318" h="21600" stroke="0" extrusionOk="0">
                  <a:moveTo>
                    <a:pt x="0" y="14091"/>
                  </a:moveTo>
                  <a:cubicBezTo>
                    <a:pt x="3140" y="5621"/>
                    <a:pt x="11219" y="-1"/>
                    <a:pt x="20253" y="0"/>
                  </a:cubicBezTo>
                  <a:cubicBezTo>
                    <a:pt x="26927" y="0"/>
                    <a:pt x="33226" y="3085"/>
                    <a:pt x="37317" y="8358"/>
                  </a:cubicBezTo>
                  <a:lnTo>
                    <a:pt x="20253" y="216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6136" name="Freeform 24"/>
            <p:cNvSpPr>
              <a:spLocks/>
            </p:cNvSpPr>
            <p:nvPr/>
          </p:nvSpPr>
          <p:spPr bwMode="auto">
            <a:xfrm>
              <a:off x="4845" y="1961"/>
              <a:ext cx="59" cy="55"/>
            </a:xfrm>
            <a:custGeom>
              <a:avLst/>
              <a:gdLst>
                <a:gd name="T0" fmla="*/ 0 w 120"/>
                <a:gd name="T1" fmla="*/ 77 h 110"/>
                <a:gd name="T2" fmla="*/ 44 w 120"/>
                <a:gd name="T3" fmla="*/ 49 h 110"/>
                <a:gd name="T4" fmla="*/ 61 w 120"/>
                <a:gd name="T5" fmla="*/ 0 h 110"/>
                <a:gd name="T6" fmla="*/ 120 w 120"/>
                <a:gd name="T7" fmla="*/ 110 h 110"/>
                <a:gd name="T8" fmla="*/ 0 w 120"/>
                <a:gd name="T9" fmla="*/ 77 h 110"/>
              </a:gdLst>
              <a:ahLst/>
              <a:cxnLst>
                <a:cxn ang="0">
                  <a:pos x="T0" y="T1"/>
                </a:cxn>
                <a:cxn ang="0">
                  <a:pos x="T2" y="T3"/>
                </a:cxn>
                <a:cxn ang="0">
                  <a:pos x="T4" y="T5"/>
                </a:cxn>
                <a:cxn ang="0">
                  <a:pos x="T6" y="T7"/>
                </a:cxn>
                <a:cxn ang="0">
                  <a:pos x="T8" y="T9"/>
                </a:cxn>
              </a:cxnLst>
              <a:rect l="0" t="0" r="r" b="b"/>
              <a:pathLst>
                <a:path w="120" h="110">
                  <a:moveTo>
                    <a:pt x="0" y="77"/>
                  </a:moveTo>
                  <a:lnTo>
                    <a:pt x="44" y="49"/>
                  </a:lnTo>
                  <a:lnTo>
                    <a:pt x="61" y="0"/>
                  </a:lnTo>
                  <a:lnTo>
                    <a:pt x="120" y="110"/>
                  </a:lnTo>
                  <a:lnTo>
                    <a:pt x="0"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137" name="Arc 25"/>
            <p:cNvSpPr>
              <a:spLocks/>
            </p:cNvSpPr>
            <p:nvPr/>
          </p:nvSpPr>
          <p:spPr bwMode="auto">
            <a:xfrm>
              <a:off x="4542" y="2135"/>
              <a:ext cx="780" cy="121"/>
            </a:xfrm>
            <a:custGeom>
              <a:avLst/>
              <a:gdLst>
                <a:gd name="G0" fmla="+- 19555 0 0"/>
                <a:gd name="G1" fmla="+- 0 0 0"/>
                <a:gd name="G2" fmla="+- 21600 0 0"/>
                <a:gd name="T0" fmla="*/ 41067 w 41067"/>
                <a:gd name="T1" fmla="*/ 1949 h 21600"/>
                <a:gd name="T2" fmla="*/ 0 w 41067"/>
                <a:gd name="T3" fmla="*/ 9175 h 21600"/>
                <a:gd name="T4" fmla="*/ 19555 w 41067"/>
                <a:gd name="T5" fmla="*/ 0 h 21600"/>
              </a:gdLst>
              <a:ahLst/>
              <a:cxnLst>
                <a:cxn ang="0">
                  <a:pos x="T0" y="T1"/>
                </a:cxn>
                <a:cxn ang="0">
                  <a:pos x="T2" y="T3"/>
                </a:cxn>
                <a:cxn ang="0">
                  <a:pos x="T4" y="T5"/>
                </a:cxn>
              </a:cxnLst>
              <a:rect l="0" t="0" r="r" b="b"/>
              <a:pathLst>
                <a:path w="41067" h="21600" fill="none" extrusionOk="0">
                  <a:moveTo>
                    <a:pt x="41066" y="1948"/>
                  </a:moveTo>
                  <a:cubicBezTo>
                    <a:pt x="40058" y="13077"/>
                    <a:pt x="30729" y="21599"/>
                    <a:pt x="19555" y="21600"/>
                  </a:cubicBezTo>
                  <a:cubicBezTo>
                    <a:pt x="11179" y="21600"/>
                    <a:pt x="3558" y="16757"/>
                    <a:pt x="0" y="9174"/>
                  </a:cubicBezTo>
                </a:path>
                <a:path w="41067" h="21600" stroke="0" extrusionOk="0">
                  <a:moveTo>
                    <a:pt x="41066" y="1948"/>
                  </a:moveTo>
                  <a:cubicBezTo>
                    <a:pt x="40058" y="13077"/>
                    <a:pt x="30729" y="21599"/>
                    <a:pt x="19555" y="21600"/>
                  </a:cubicBezTo>
                  <a:cubicBezTo>
                    <a:pt x="11179" y="21600"/>
                    <a:pt x="3558" y="16757"/>
                    <a:pt x="0" y="9174"/>
                  </a:cubicBezTo>
                  <a:lnTo>
                    <a:pt x="19555"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6138" name="Freeform 26"/>
            <p:cNvSpPr>
              <a:spLocks/>
            </p:cNvSpPr>
            <p:nvPr/>
          </p:nvSpPr>
          <p:spPr bwMode="auto">
            <a:xfrm>
              <a:off x="4515" y="2162"/>
              <a:ext cx="60" cy="53"/>
            </a:xfrm>
            <a:custGeom>
              <a:avLst/>
              <a:gdLst>
                <a:gd name="T0" fmla="*/ 121 w 121"/>
                <a:gd name="T1" fmla="*/ 24 h 106"/>
                <a:gd name="T2" fmla="*/ 80 w 121"/>
                <a:gd name="T3" fmla="*/ 55 h 106"/>
                <a:gd name="T4" fmla="*/ 64 w 121"/>
                <a:gd name="T5" fmla="*/ 106 h 106"/>
                <a:gd name="T6" fmla="*/ 0 w 121"/>
                <a:gd name="T7" fmla="*/ 0 h 106"/>
                <a:gd name="T8" fmla="*/ 121 w 121"/>
                <a:gd name="T9" fmla="*/ 24 h 106"/>
              </a:gdLst>
              <a:ahLst/>
              <a:cxnLst>
                <a:cxn ang="0">
                  <a:pos x="T0" y="T1"/>
                </a:cxn>
                <a:cxn ang="0">
                  <a:pos x="T2" y="T3"/>
                </a:cxn>
                <a:cxn ang="0">
                  <a:pos x="T4" y="T5"/>
                </a:cxn>
                <a:cxn ang="0">
                  <a:pos x="T6" y="T7"/>
                </a:cxn>
                <a:cxn ang="0">
                  <a:pos x="T8" y="T9"/>
                </a:cxn>
              </a:cxnLst>
              <a:rect l="0" t="0" r="r" b="b"/>
              <a:pathLst>
                <a:path w="121" h="106">
                  <a:moveTo>
                    <a:pt x="121" y="24"/>
                  </a:moveTo>
                  <a:lnTo>
                    <a:pt x="80" y="55"/>
                  </a:lnTo>
                  <a:lnTo>
                    <a:pt x="64" y="106"/>
                  </a:lnTo>
                  <a:lnTo>
                    <a:pt x="0" y="0"/>
                  </a:lnTo>
                  <a:lnTo>
                    <a:pt x="12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6139" name="Group 27"/>
            <p:cNvGrpSpPr>
              <a:grpSpLocks/>
            </p:cNvGrpSpPr>
            <p:nvPr/>
          </p:nvGrpSpPr>
          <p:grpSpPr bwMode="auto">
            <a:xfrm>
              <a:off x="4360" y="2009"/>
              <a:ext cx="229" cy="169"/>
              <a:chOff x="4360" y="2009"/>
              <a:chExt cx="229" cy="169"/>
            </a:xfrm>
          </p:grpSpPr>
          <p:sp>
            <p:nvSpPr>
              <p:cNvPr id="346140" name="Oval 28"/>
              <p:cNvSpPr>
                <a:spLocks noChangeArrowheads="1"/>
              </p:cNvSpPr>
              <p:nvPr/>
            </p:nvSpPr>
            <p:spPr bwMode="auto">
              <a:xfrm>
                <a:off x="4360" y="2009"/>
                <a:ext cx="179" cy="169"/>
              </a:xfrm>
              <a:prstGeom prst="ellipse">
                <a:avLst/>
              </a:prstGeom>
              <a:solidFill>
                <a:srgbClr val="FFFFFF"/>
              </a:solidFill>
              <a:ln w="12700">
                <a:solidFill>
                  <a:srgbClr val="000000"/>
                </a:solidFill>
                <a:round/>
                <a:headEnd/>
                <a:tailEnd/>
              </a:ln>
            </p:spPr>
            <p:txBody>
              <a:bodyPr/>
              <a:lstStyle/>
              <a:p>
                <a:endParaRPr lang="zh-CN" altLang="en-US"/>
              </a:p>
            </p:txBody>
          </p:sp>
          <p:sp>
            <p:nvSpPr>
              <p:cNvPr id="346141" name="Rectangle 29"/>
              <p:cNvSpPr>
                <a:spLocks noChangeArrowheads="1"/>
              </p:cNvSpPr>
              <p:nvPr/>
            </p:nvSpPr>
            <p:spPr bwMode="auto">
              <a:xfrm>
                <a:off x="4392" y="2044"/>
                <a:ext cx="197"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 B    </a:t>
                </a:r>
                <a:endParaRPr lang="en-US" altLang="zh-CN" b="1">
                  <a:latin typeface="宋体" charset="-122"/>
                </a:endParaRPr>
              </a:p>
            </p:txBody>
          </p:sp>
        </p:grpSp>
        <p:sp>
          <p:nvSpPr>
            <p:cNvPr id="346142" name="Line 30"/>
            <p:cNvSpPr>
              <a:spLocks noChangeShapeType="1"/>
            </p:cNvSpPr>
            <p:nvPr/>
          </p:nvSpPr>
          <p:spPr bwMode="auto">
            <a:xfrm>
              <a:off x="5041" y="2089"/>
              <a:ext cx="226"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143" name="Freeform 31"/>
            <p:cNvSpPr>
              <a:spLocks/>
            </p:cNvSpPr>
            <p:nvPr/>
          </p:nvSpPr>
          <p:spPr bwMode="auto">
            <a:xfrm>
              <a:off x="5251" y="2064"/>
              <a:ext cx="56" cy="50"/>
            </a:xfrm>
            <a:custGeom>
              <a:avLst/>
              <a:gdLst>
                <a:gd name="T0" fmla="*/ 0 w 114"/>
                <a:gd name="T1" fmla="*/ 98 h 98"/>
                <a:gd name="T2" fmla="*/ 17 w 114"/>
                <a:gd name="T3" fmla="*/ 49 h 98"/>
                <a:gd name="T4" fmla="*/ 0 w 114"/>
                <a:gd name="T5" fmla="*/ 0 h 98"/>
                <a:gd name="T6" fmla="*/ 114 w 114"/>
                <a:gd name="T7" fmla="*/ 49 h 98"/>
                <a:gd name="T8" fmla="*/ 0 w 114"/>
                <a:gd name="T9" fmla="*/ 98 h 98"/>
              </a:gdLst>
              <a:ahLst/>
              <a:cxnLst>
                <a:cxn ang="0">
                  <a:pos x="T0" y="T1"/>
                </a:cxn>
                <a:cxn ang="0">
                  <a:pos x="T2" y="T3"/>
                </a:cxn>
                <a:cxn ang="0">
                  <a:pos x="T4" y="T5"/>
                </a:cxn>
                <a:cxn ang="0">
                  <a:pos x="T6" y="T7"/>
                </a:cxn>
                <a:cxn ang="0">
                  <a:pos x="T8" y="T9"/>
                </a:cxn>
              </a:cxnLst>
              <a:rect l="0" t="0" r="r" b="b"/>
              <a:pathLst>
                <a:path w="114" h="98">
                  <a:moveTo>
                    <a:pt x="0" y="98"/>
                  </a:moveTo>
                  <a:lnTo>
                    <a:pt x="17" y="49"/>
                  </a:lnTo>
                  <a:lnTo>
                    <a:pt x="0" y="0"/>
                  </a:lnTo>
                  <a:lnTo>
                    <a:pt x="114" y="49"/>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144" name="Arc 32"/>
            <p:cNvSpPr>
              <a:spLocks/>
            </p:cNvSpPr>
            <p:nvPr/>
          </p:nvSpPr>
          <p:spPr bwMode="auto">
            <a:xfrm>
              <a:off x="4312" y="1849"/>
              <a:ext cx="169" cy="164"/>
            </a:xfrm>
            <a:custGeom>
              <a:avLst/>
              <a:gdLst>
                <a:gd name="G0" fmla="+- 21600 0 0"/>
                <a:gd name="G1" fmla="+- 21600 0 0"/>
                <a:gd name="G2" fmla="+- 21600 0 0"/>
                <a:gd name="T0" fmla="*/ 6832 w 43200"/>
                <a:gd name="T1" fmla="*/ 37363 h 37363"/>
                <a:gd name="T2" fmla="*/ 40015 w 43200"/>
                <a:gd name="T3" fmla="*/ 32889 h 37363"/>
                <a:gd name="T4" fmla="*/ 21600 w 43200"/>
                <a:gd name="T5" fmla="*/ 21600 h 37363"/>
              </a:gdLst>
              <a:ahLst/>
              <a:cxnLst>
                <a:cxn ang="0">
                  <a:pos x="T0" y="T1"/>
                </a:cxn>
                <a:cxn ang="0">
                  <a:pos x="T2" y="T3"/>
                </a:cxn>
                <a:cxn ang="0">
                  <a:pos x="T4" y="T5"/>
                </a:cxn>
              </a:cxnLst>
              <a:rect l="0" t="0" r="r" b="b"/>
              <a:pathLst>
                <a:path w="43200" h="37363" fill="none" extrusionOk="0">
                  <a:moveTo>
                    <a:pt x="6832" y="37362"/>
                  </a:moveTo>
                  <a:cubicBezTo>
                    <a:pt x="2473" y="33279"/>
                    <a:pt x="0" y="27572"/>
                    <a:pt x="0" y="21600"/>
                  </a:cubicBezTo>
                  <a:cubicBezTo>
                    <a:pt x="0" y="9670"/>
                    <a:pt x="9670" y="0"/>
                    <a:pt x="21600" y="0"/>
                  </a:cubicBezTo>
                  <a:cubicBezTo>
                    <a:pt x="33529" y="0"/>
                    <a:pt x="43200" y="9670"/>
                    <a:pt x="43200" y="21600"/>
                  </a:cubicBezTo>
                  <a:cubicBezTo>
                    <a:pt x="43200" y="25584"/>
                    <a:pt x="42097" y="29491"/>
                    <a:pt x="40015" y="32889"/>
                  </a:cubicBezTo>
                </a:path>
                <a:path w="43200" h="37363" stroke="0" extrusionOk="0">
                  <a:moveTo>
                    <a:pt x="6832" y="37362"/>
                  </a:moveTo>
                  <a:cubicBezTo>
                    <a:pt x="2473" y="33279"/>
                    <a:pt x="0" y="27572"/>
                    <a:pt x="0" y="21600"/>
                  </a:cubicBezTo>
                  <a:cubicBezTo>
                    <a:pt x="0" y="9670"/>
                    <a:pt x="9670" y="0"/>
                    <a:pt x="21600" y="0"/>
                  </a:cubicBezTo>
                  <a:cubicBezTo>
                    <a:pt x="33529" y="0"/>
                    <a:pt x="43200" y="9670"/>
                    <a:pt x="43200" y="21600"/>
                  </a:cubicBezTo>
                  <a:cubicBezTo>
                    <a:pt x="43200" y="25584"/>
                    <a:pt x="42097" y="29491"/>
                    <a:pt x="40015" y="32889"/>
                  </a:cubicBezTo>
                  <a:lnTo>
                    <a:pt x="21600" y="216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6145" name="Freeform 33"/>
            <p:cNvSpPr>
              <a:spLocks/>
            </p:cNvSpPr>
            <p:nvPr/>
          </p:nvSpPr>
          <p:spPr bwMode="auto">
            <a:xfrm>
              <a:off x="4316" y="1983"/>
              <a:ext cx="60" cy="52"/>
            </a:xfrm>
            <a:custGeom>
              <a:avLst/>
              <a:gdLst>
                <a:gd name="T0" fmla="*/ 0 w 121"/>
                <a:gd name="T1" fmla="*/ 84 h 104"/>
                <a:gd name="T2" fmla="*/ 40 w 121"/>
                <a:gd name="T3" fmla="*/ 51 h 104"/>
                <a:gd name="T4" fmla="*/ 53 w 121"/>
                <a:gd name="T5" fmla="*/ 0 h 104"/>
                <a:gd name="T6" fmla="*/ 121 w 121"/>
                <a:gd name="T7" fmla="*/ 104 h 104"/>
                <a:gd name="T8" fmla="*/ 0 w 121"/>
                <a:gd name="T9" fmla="*/ 84 h 104"/>
              </a:gdLst>
              <a:ahLst/>
              <a:cxnLst>
                <a:cxn ang="0">
                  <a:pos x="T0" y="T1"/>
                </a:cxn>
                <a:cxn ang="0">
                  <a:pos x="T2" y="T3"/>
                </a:cxn>
                <a:cxn ang="0">
                  <a:pos x="T4" y="T5"/>
                </a:cxn>
                <a:cxn ang="0">
                  <a:pos x="T6" y="T7"/>
                </a:cxn>
                <a:cxn ang="0">
                  <a:pos x="T8" y="T9"/>
                </a:cxn>
              </a:cxnLst>
              <a:rect l="0" t="0" r="r" b="b"/>
              <a:pathLst>
                <a:path w="121" h="104">
                  <a:moveTo>
                    <a:pt x="0" y="84"/>
                  </a:moveTo>
                  <a:lnTo>
                    <a:pt x="40" y="51"/>
                  </a:lnTo>
                  <a:lnTo>
                    <a:pt x="53" y="0"/>
                  </a:lnTo>
                  <a:lnTo>
                    <a:pt x="121" y="104"/>
                  </a:ln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146" name="Line 34"/>
            <p:cNvSpPr>
              <a:spLocks noChangeShapeType="1"/>
            </p:cNvSpPr>
            <p:nvPr/>
          </p:nvSpPr>
          <p:spPr bwMode="auto">
            <a:xfrm flipH="1">
              <a:off x="4583" y="2089"/>
              <a:ext cx="266"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6147" name="Freeform 35"/>
            <p:cNvSpPr>
              <a:spLocks/>
            </p:cNvSpPr>
            <p:nvPr/>
          </p:nvSpPr>
          <p:spPr bwMode="auto">
            <a:xfrm>
              <a:off x="4541" y="2064"/>
              <a:ext cx="57" cy="50"/>
            </a:xfrm>
            <a:custGeom>
              <a:avLst/>
              <a:gdLst>
                <a:gd name="T0" fmla="*/ 114 w 114"/>
                <a:gd name="T1" fmla="*/ 0 h 98"/>
                <a:gd name="T2" fmla="*/ 97 w 114"/>
                <a:gd name="T3" fmla="*/ 49 h 98"/>
                <a:gd name="T4" fmla="*/ 114 w 114"/>
                <a:gd name="T5" fmla="*/ 98 h 98"/>
                <a:gd name="T6" fmla="*/ 0 w 114"/>
                <a:gd name="T7" fmla="*/ 49 h 98"/>
                <a:gd name="T8" fmla="*/ 114 w 114"/>
                <a:gd name="T9" fmla="*/ 0 h 98"/>
              </a:gdLst>
              <a:ahLst/>
              <a:cxnLst>
                <a:cxn ang="0">
                  <a:pos x="T0" y="T1"/>
                </a:cxn>
                <a:cxn ang="0">
                  <a:pos x="T2" y="T3"/>
                </a:cxn>
                <a:cxn ang="0">
                  <a:pos x="T4" y="T5"/>
                </a:cxn>
                <a:cxn ang="0">
                  <a:pos x="T6" y="T7"/>
                </a:cxn>
                <a:cxn ang="0">
                  <a:pos x="T8" y="T9"/>
                </a:cxn>
              </a:cxnLst>
              <a:rect l="0" t="0" r="r" b="b"/>
              <a:pathLst>
                <a:path w="114" h="98">
                  <a:moveTo>
                    <a:pt x="114" y="0"/>
                  </a:moveTo>
                  <a:lnTo>
                    <a:pt x="97" y="49"/>
                  </a:lnTo>
                  <a:lnTo>
                    <a:pt x="114" y="98"/>
                  </a:lnTo>
                  <a:lnTo>
                    <a:pt x="0" y="49"/>
                  </a:lnTo>
                  <a:lnTo>
                    <a:pt x="1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148" name="Arc 36"/>
            <p:cNvSpPr>
              <a:spLocks/>
            </p:cNvSpPr>
            <p:nvPr/>
          </p:nvSpPr>
          <p:spPr bwMode="auto">
            <a:xfrm>
              <a:off x="4068" y="2135"/>
              <a:ext cx="1315" cy="229"/>
            </a:xfrm>
            <a:custGeom>
              <a:avLst/>
              <a:gdLst>
                <a:gd name="G0" fmla="+- 20549 0 0"/>
                <a:gd name="G1" fmla="+- 0 0 0"/>
                <a:gd name="G2" fmla="+- 21600 0 0"/>
                <a:gd name="T0" fmla="*/ 41837 w 41837"/>
                <a:gd name="T1" fmla="*/ 3658 h 21600"/>
                <a:gd name="T2" fmla="*/ 0 w 41837"/>
                <a:gd name="T3" fmla="*/ 6655 h 21600"/>
                <a:gd name="T4" fmla="*/ 20549 w 41837"/>
                <a:gd name="T5" fmla="*/ 0 h 21600"/>
              </a:gdLst>
              <a:ahLst/>
              <a:cxnLst>
                <a:cxn ang="0">
                  <a:pos x="T0" y="T1"/>
                </a:cxn>
                <a:cxn ang="0">
                  <a:pos x="T2" y="T3"/>
                </a:cxn>
                <a:cxn ang="0">
                  <a:pos x="T4" y="T5"/>
                </a:cxn>
              </a:cxnLst>
              <a:rect l="0" t="0" r="r" b="b"/>
              <a:pathLst>
                <a:path w="41837" h="21600" fill="none" extrusionOk="0">
                  <a:moveTo>
                    <a:pt x="41837" y="3658"/>
                  </a:moveTo>
                  <a:cubicBezTo>
                    <a:pt x="40055" y="14023"/>
                    <a:pt x="31066" y="21599"/>
                    <a:pt x="20549" y="21600"/>
                  </a:cubicBezTo>
                  <a:cubicBezTo>
                    <a:pt x="11183" y="21600"/>
                    <a:pt x="2885" y="15564"/>
                    <a:pt x="-1" y="6655"/>
                  </a:cubicBezTo>
                </a:path>
                <a:path w="41837" h="21600" stroke="0" extrusionOk="0">
                  <a:moveTo>
                    <a:pt x="41837" y="3658"/>
                  </a:moveTo>
                  <a:cubicBezTo>
                    <a:pt x="40055" y="14023"/>
                    <a:pt x="31066" y="21599"/>
                    <a:pt x="20549" y="21600"/>
                  </a:cubicBezTo>
                  <a:cubicBezTo>
                    <a:pt x="11183" y="21600"/>
                    <a:pt x="2885" y="15564"/>
                    <a:pt x="-1" y="6655"/>
                  </a:cubicBezTo>
                  <a:lnTo>
                    <a:pt x="20549"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6149" name="Freeform 37"/>
            <p:cNvSpPr>
              <a:spLocks/>
            </p:cNvSpPr>
            <p:nvPr/>
          </p:nvSpPr>
          <p:spPr bwMode="auto">
            <a:xfrm>
              <a:off x="4045" y="2174"/>
              <a:ext cx="56" cy="59"/>
            </a:xfrm>
            <a:custGeom>
              <a:avLst/>
              <a:gdLst>
                <a:gd name="T0" fmla="*/ 111 w 111"/>
                <a:gd name="T1" fmla="*/ 53 h 118"/>
                <a:gd name="T2" fmla="*/ 62 w 111"/>
                <a:gd name="T3" fmla="*/ 74 h 118"/>
                <a:gd name="T4" fmla="*/ 38 w 111"/>
                <a:gd name="T5" fmla="*/ 118 h 118"/>
                <a:gd name="T6" fmla="*/ 0 w 111"/>
                <a:gd name="T7" fmla="*/ 0 h 118"/>
                <a:gd name="T8" fmla="*/ 111 w 111"/>
                <a:gd name="T9" fmla="*/ 53 h 118"/>
              </a:gdLst>
              <a:ahLst/>
              <a:cxnLst>
                <a:cxn ang="0">
                  <a:pos x="T0" y="T1"/>
                </a:cxn>
                <a:cxn ang="0">
                  <a:pos x="T2" y="T3"/>
                </a:cxn>
                <a:cxn ang="0">
                  <a:pos x="T4" y="T5"/>
                </a:cxn>
                <a:cxn ang="0">
                  <a:pos x="T6" y="T7"/>
                </a:cxn>
                <a:cxn ang="0">
                  <a:pos x="T8" y="T9"/>
                </a:cxn>
              </a:cxnLst>
              <a:rect l="0" t="0" r="r" b="b"/>
              <a:pathLst>
                <a:path w="111" h="118">
                  <a:moveTo>
                    <a:pt x="111" y="53"/>
                  </a:moveTo>
                  <a:lnTo>
                    <a:pt x="62" y="74"/>
                  </a:lnTo>
                  <a:lnTo>
                    <a:pt x="38" y="118"/>
                  </a:lnTo>
                  <a:lnTo>
                    <a:pt x="0" y="0"/>
                  </a:lnTo>
                  <a:lnTo>
                    <a:pt x="111"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150" name="Rectangle 38"/>
            <p:cNvSpPr>
              <a:spLocks noChangeArrowheads="1"/>
            </p:cNvSpPr>
            <p:nvPr/>
          </p:nvSpPr>
          <p:spPr bwMode="auto">
            <a:xfrm>
              <a:off x="4148" y="1979"/>
              <a:ext cx="5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a</a:t>
              </a:r>
              <a:endParaRPr lang="en-US" altLang="zh-CN" b="1">
                <a:latin typeface="宋体" charset="-122"/>
              </a:endParaRPr>
            </a:p>
          </p:txBody>
        </p:sp>
        <p:sp>
          <p:nvSpPr>
            <p:cNvPr id="346151" name="Arc 39"/>
            <p:cNvSpPr>
              <a:spLocks/>
            </p:cNvSpPr>
            <p:nvPr/>
          </p:nvSpPr>
          <p:spPr bwMode="auto">
            <a:xfrm>
              <a:off x="3898" y="1838"/>
              <a:ext cx="169" cy="171"/>
            </a:xfrm>
            <a:custGeom>
              <a:avLst/>
              <a:gdLst>
                <a:gd name="G0" fmla="+- 21600 0 0"/>
                <a:gd name="G1" fmla="+- 21600 0 0"/>
                <a:gd name="G2" fmla="+- 21600 0 0"/>
                <a:gd name="T0" fmla="*/ 8956 w 43200"/>
                <a:gd name="T1" fmla="*/ 39113 h 39113"/>
                <a:gd name="T2" fmla="*/ 34776 w 43200"/>
                <a:gd name="T3" fmla="*/ 38716 h 39113"/>
                <a:gd name="T4" fmla="*/ 21600 w 43200"/>
                <a:gd name="T5" fmla="*/ 21600 h 39113"/>
              </a:gdLst>
              <a:ahLst/>
              <a:cxnLst>
                <a:cxn ang="0">
                  <a:pos x="T0" y="T1"/>
                </a:cxn>
                <a:cxn ang="0">
                  <a:pos x="T2" y="T3"/>
                </a:cxn>
                <a:cxn ang="0">
                  <a:pos x="T4" y="T5"/>
                </a:cxn>
              </a:cxnLst>
              <a:rect l="0" t="0" r="r" b="b"/>
              <a:pathLst>
                <a:path w="43200" h="39113" fill="none" extrusionOk="0">
                  <a:moveTo>
                    <a:pt x="8956" y="39112"/>
                  </a:moveTo>
                  <a:cubicBezTo>
                    <a:pt x="3331" y="35052"/>
                    <a:pt x="0" y="28537"/>
                    <a:pt x="0" y="21600"/>
                  </a:cubicBezTo>
                  <a:cubicBezTo>
                    <a:pt x="0" y="9670"/>
                    <a:pt x="9670" y="0"/>
                    <a:pt x="21600" y="0"/>
                  </a:cubicBezTo>
                  <a:cubicBezTo>
                    <a:pt x="33529" y="0"/>
                    <a:pt x="43200" y="9670"/>
                    <a:pt x="43200" y="21600"/>
                  </a:cubicBezTo>
                  <a:cubicBezTo>
                    <a:pt x="43200" y="28303"/>
                    <a:pt x="40087" y="34626"/>
                    <a:pt x="34775" y="38715"/>
                  </a:cubicBezTo>
                </a:path>
                <a:path w="43200" h="39113" stroke="0" extrusionOk="0">
                  <a:moveTo>
                    <a:pt x="8956" y="39112"/>
                  </a:moveTo>
                  <a:cubicBezTo>
                    <a:pt x="3331" y="35052"/>
                    <a:pt x="0" y="28537"/>
                    <a:pt x="0" y="21600"/>
                  </a:cubicBezTo>
                  <a:cubicBezTo>
                    <a:pt x="0" y="9670"/>
                    <a:pt x="9670" y="0"/>
                    <a:pt x="21600" y="0"/>
                  </a:cubicBezTo>
                  <a:cubicBezTo>
                    <a:pt x="33529" y="0"/>
                    <a:pt x="43200" y="9670"/>
                    <a:pt x="43200" y="21600"/>
                  </a:cubicBezTo>
                  <a:cubicBezTo>
                    <a:pt x="43200" y="28303"/>
                    <a:pt x="40087" y="34626"/>
                    <a:pt x="34775" y="38715"/>
                  </a:cubicBezTo>
                  <a:lnTo>
                    <a:pt x="21600" y="216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6152" name="Freeform 40"/>
            <p:cNvSpPr>
              <a:spLocks/>
            </p:cNvSpPr>
            <p:nvPr/>
          </p:nvSpPr>
          <p:spPr bwMode="auto">
            <a:xfrm>
              <a:off x="3912" y="1979"/>
              <a:ext cx="61" cy="47"/>
            </a:xfrm>
            <a:custGeom>
              <a:avLst/>
              <a:gdLst>
                <a:gd name="T0" fmla="*/ 0 w 123"/>
                <a:gd name="T1" fmla="*/ 89 h 92"/>
                <a:gd name="T2" fmla="*/ 36 w 123"/>
                <a:gd name="T3" fmla="*/ 53 h 92"/>
                <a:gd name="T4" fmla="*/ 40 w 123"/>
                <a:gd name="T5" fmla="*/ 0 h 92"/>
                <a:gd name="T6" fmla="*/ 123 w 123"/>
                <a:gd name="T7" fmla="*/ 92 h 92"/>
                <a:gd name="T8" fmla="*/ 0 w 123"/>
                <a:gd name="T9" fmla="*/ 89 h 92"/>
              </a:gdLst>
              <a:ahLst/>
              <a:cxnLst>
                <a:cxn ang="0">
                  <a:pos x="T0" y="T1"/>
                </a:cxn>
                <a:cxn ang="0">
                  <a:pos x="T2" y="T3"/>
                </a:cxn>
                <a:cxn ang="0">
                  <a:pos x="T4" y="T5"/>
                </a:cxn>
                <a:cxn ang="0">
                  <a:pos x="T6" y="T7"/>
                </a:cxn>
                <a:cxn ang="0">
                  <a:pos x="T8" y="T9"/>
                </a:cxn>
              </a:cxnLst>
              <a:rect l="0" t="0" r="r" b="b"/>
              <a:pathLst>
                <a:path w="123" h="92">
                  <a:moveTo>
                    <a:pt x="0" y="89"/>
                  </a:moveTo>
                  <a:lnTo>
                    <a:pt x="36" y="53"/>
                  </a:lnTo>
                  <a:lnTo>
                    <a:pt x="40" y="0"/>
                  </a:lnTo>
                  <a:lnTo>
                    <a:pt x="123" y="92"/>
                  </a:ln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6153" name="Rectangle 41"/>
            <p:cNvSpPr>
              <a:spLocks noChangeArrowheads="1"/>
            </p:cNvSpPr>
            <p:nvPr/>
          </p:nvSpPr>
          <p:spPr bwMode="auto">
            <a:xfrm>
              <a:off x="4024" y="1735"/>
              <a:ext cx="60"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b</a:t>
              </a:r>
              <a:endParaRPr lang="en-US" altLang="zh-CN" b="1">
                <a:latin typeface="宋体" charset="-122"/>
              </a:endParaRPr>
            </a:p>
          </p:txBody>
        </p:sp>
        <p:sp>
          <p:nvSpPr>
            <p:cNvPr id="346154" name="Rectangle 42"/>
            <p:cNvSpPr>
              <a:spLocks noChangeArrowheads="1"/>
            </p:cNvSpPr>
            <p:nvPr/>
          </p:nvSpPr>
          <p:spPr bwMode="auto">
            <a:xfrm>
              <a:off x="4381" y="1729"/>
              <a:ext cx="5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a</a:t>
              </a:r>
              <a:endParaRPr lang="en-US" altLang="zh-CN" b="1">
                <a:latin typeface="宋体" charset="-122"/>
              </a:endParaRPr>
            </a:p>
          </p:txBody>
        </p:sp>
        <p:sp>
          <p:nvSpPr>
            <p:cNvPr id="346155" name="Rectangle 43"/>
            <p:cNvSpPr>
              <a:spLocks noChangeArrowheads="1"/>
            </p:cNvSpPr>
            <p:nvPr/>
          </p:nvSpPr>
          <p:spPr bwMode="auto">
            <a:xfrm>
              <a:off x="4674" y="1820"/>
              <a:ext cx="60"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b</a:t>
              </a:r>
              <a:endParaRPr lang="en-US" altLang="zh-CN" b="1">
                <a:latin typeface="宋体" charset="-122"/>
              </a:endParaRPr>
            </a:p>
          </p:txBody>
        </p:sp>
        <p:sp>
          <p:nvSpPr>
            <p:cNvPr id="346156" name="Rectangle 44"/>
            <p:cNvSpPr>
              <a:spLocks noChangeArrowheads="1"/>
            </p:cNvSpPr>
            <p:nvPr/>
          </p:nvSpPr>
          <p:spPr bwMode="auto">
            <a:xfrm>
              <a:off x="5118" y="1973"/>
              <a:ext cx="60"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b</a:t>
              </a:r>
              <a:endParaRPr lang="en-US" altLang="zh-CN" b="1">
                <a:latin typeface="宋体" charset="-122"/>
              </a:endParaRPr>
            </a:p>
          </p:txBody>
        </p:sp>
        <p:sp>
          <p:nvSpPr>
            <p:cNvPr id="346157" name="Rectangle 45"/>
            <p:cNvSpPr>
              <a:spLocks noChangeArrowheads="1"/>
            </p:cNvSpPr>
            <p:nvPr/>
          </p:nvSpPr>
          <p:spPr bwMode="auto">
            <a:xfrm>
              <a:off x="4689" y="1984"/>
              <a:ext cx="5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a</a:t>
              </a:r>
              <a:endParaRPr lang="en-US" altLang="zh-CN" b="1">
                <a:latin typeface="宋体" charset="-122"/>
              </a:endParaRPr>
            </a:p>
          </p:txBody>
        </p:sp>
        <p:sp>
          <p:nvSpPr>
            <p:cNvPr id="346158" name="Rectangle 46"/>
            <p:cNvSpPr>
              <a:spLocks noChangeArrowheads="1"/>
            </p:cNvSpPr>
            <p:nvPr/>
          </p:nvSpPr>
          <p:spPr bwMode="auto">
            <a:xfrm>
              <a:off x="5092" y="2132"/>
              <a:ext cx="5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a</a:t>
              </a:r>
              <a:endParaRPr lang="en-US" altLang="zh-CN" b="1">
                <a:latin typeface="宋体" charset="-122"/>
              </a:endParaRPr>
            </a:p>
          </p:txBody>
        </p:sp>
        <p:sp>
          <p:nvSpPr>
            <p:cNvPr id="346159" name="Rectangle 47"/>
            <p:cNvSpPr>
              <a:spLocks noChangeArrowheads="1"/>
            </p:cNvSpPr>
            <p:nvPr/>
          </p:nvSpPr>
          <p:spPr bwMode="auto">
            <a:xfrm>
              <a:off x="5101" y="2347"/>
              <a:ext cx="60"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a:spcBef>
                  <a:spcPct val="20000"/>
                </a:spcBef>
              </a:pPr>
              <a:r>
                <a:rPr lang="en-US" altLang="zh-CN" b="1">
                  <a:solidFill>
                    <a:srgbClr val="000000"/>
                  </a:solidFill>
                </a:rPr>
                <a:t>b</a:t>
              </a:r>
              <a:endParaRPr lang="en-US" altLang="zh-CN" b="1">
                <a:latin typeface="宋体" charset="-122"/>
              </a:endParaRPr>
            </a:p>
          </p:txBody>
        </p:sp>
      </p:grpSp>
      <p:sp>
        <p:nvSpPr>
          <p:cNvPr id="346160" name="Rectangle 48"/>
          <p:cNvSpPr>
            <a:spLocks noChangeArrowheads="1"/>
          </p:cNvSpPr>
          <p:nvPr/>
        </p:nvSpPr>
        <p:spPr bwMode="auto">
          <a:xfrm>
            <a:off x="6934200" y="2584450"/>
            <a:ext cx="3505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lgn="l">
              <a:spcBef>
                <a:spcPct val="20000"/>
              </a:spcBef>
              <a:buClr>
                <a:schemeClr val="accent1"/>
              </a:buClr>
              <a:buSzPct val="70000"/>
              <a:buFont typeface="Monotype Sorts" pitchFamily="2" charset="2"/>
              <a:buChar char="n"/>
              <a:defRPr kumimoji="1" sz="2800" b="1">
                <a:solidFill>
                  <a:schemeClr val="tx1"/>
                </a:solidFill>
                <a:latin typeface="Times New Roman" pitchFamily="18" charset="0"/>
                <a:ea typeface="黑体" pitchFamily="2" charset="-122"/>
              </a:defRPr>
            </a:lvl1pPr>
            <a:lvl2pPr marL="742950" indent="-285750" algn="l">
              <a:spcBef>
                <a:spcPct val="20000"/>
              </a:spcBef>
              <a:buChar char="–"/>
              <a:defRPr kumimoji="1" sz="2400" b="1">
                <a:solidFill>
                  <a:schemeClr val="tx1"/>
                </a:solidFill>
                <a:latin typeface="Times New Roman" pitchFamily="18" charset="0"/>
                <a:ea typeface="黑体" pitchFamily="2" charset="-122"/>
              </a:defRPr>
            </a:lvl2pPr>
            <a:lvl3pPr marL="1143000" indent="-228600" algn="l">
              <a:spcBef>
                <a:spcPct val="20000"/>
              </a:spcBef>
              <a:buChar char="•"/>
              <a:defRPr kumimoji="1" sz="2000" b="1">
                <a:solidFill>
                  <a:schemeClr val="tx1"/>
                </a:solidFill>
                <a:latin typeface="Times New Roman" pitchFamily="18" charset="0"/>
                <a:ea typeface="黑体" pitchFamily="2" charset="-122"/>
              </a:defRPr>
            </a:lvl3pPr>
            <a:lvl4pPr marL="1562100" indent="-228600" algn="l">
              <a:spcBef>
                <a:spcPct val="20000"/>
              </a:spcBef>
              <a:buChar char="–"/>
              <a:defRPr kumimoji="1" b="1">
                <a:solidFill>
                  <a:schemeClr val="tx1"/>
                </a:solidFill>
                <a:latin typeface="Times New Roman" pitchFamily="18" charset="0"/>
                <a:ea typeface="黑体" pitchFamily="2" charset="-122"/>
              </a:defRPr>
            </a:lvl4pPr>
            <a:lvl5pPr marL="1981200" indent="-228600" algn="l">
              <a:spcBef>
                <a:spcPct val="20000"/>
              </a:spcBef>
              <a:buChar char="»"/>
              <a:defRPr kumimoji="1" b="1">
                <a:solidFill>
                  <a:schemeClr val="tx1"/>
                </a:solidFill>
                <a:latin typeface="Times New Roman" pitchFamily="18" charset="0"/>
                <a:ea typeface="黑体" pitchFamily="2" charset="-122"/>
              </a:defRPr>
            </a:lvl5pPr>
            <a:lvl6pPr marL="2438400" indent="-228600" fontAlgn="base">
              <a:spcBef>
                <a:spcPct val="20000"/>
              </a:spcBef>
              <a:spcAft>
                <a:spcPct val="0"/>
              </a:spcAft>
              <a:buChar char="»"/>
              <a:defRPr kumimoji="1" b="1">
                <a:solidFill>
                  <a:schemeClr val="tx1"/>
                </a:solidFill>
                <a:latin typeface="Times New Roman" pitchFamily="18" charset="0"/>
                <a:ea typeface="黑体" pitchFamily="2" charset="-122"/>
              </a:defRPr>
            </a:lvl6pPr>
            <a:lvl7pPr marL="2895600" indent="-228600" fontAlgn="base">
              <a:spcBef>
                <a:spcPct val="20000"/>
              </a:spcBef>
              <a:spcAft>
                <a:spcPct val="0"/>
              </a:spcAft>
              <a:buChar char="»"/>
              <a:defRPr kumimoji="1" b="1">
                <a:solidFill>
                  <a:schemeClr val="tx1"/>
                </a:solidFill>
                <a:latin typeface="Times New Roman" pitchFamily="18" charset="0"/>
                <a:ea typeface="黑体" pitchFamily="2" charset="-122"/>
              </a:defRPr>
            </a:lvl7pPr>
            <a:lvl8pPr marL="3352800" indent="-228600" fontAlgn="base">
              <a:spcBef>
                <a:spcPct val="20000"/>
              </a:spcBef>
              <a:spcAft>
                <a:spcPct val="0"/>
              </a:spcAft>
              <a:buChar char="»"/>
              <a:defRPr kumimoji="1" b="1">
                <a:solidFill>
                  <a:schemeClr val="tx1"/>
                </a:solidFill>
                <a:latin typeface="Times New Roman" pitchFamily="18" charset="0"/>
                <a:ea typeface="黑体" pitchFamily="2" charset="-122"/>
              </a:defRPr>
            </a:lvl8pPr>
            <a:lvl9pPr marL="3810000" indent="-228600" fontAlgn="base">
              <a:spcBef>
                <a:spcPct val="20000"/>
              </a:spcBef>
              <a:spcAft>
                <a:spcPct val="0"/>
              </a:spcAft>
              <a:buChar char="»"/>
              <a:defRPr kumimoji="1" b="1">
                <a:solidFill>
                  <a:schemeClr val="tx1"/>
                </a:solidFill>
                <a:latin typeface="Times New Roman" pitchFamily="18" charset="0"/>
                <a:ea typeface="黑体" pitchFamily="2" charset="-122"/>
              </a:defRPr>
            </a:lvl9pPr>
          </a:lstStyle>
          <a:p>
            <a:r>
              <a:rPr lang="en-US" altLang="zh-CN">
                <a:latin typeface="宋体" charset="-122"/>
              </a:rPr>
              <a:t>D</a:t>
            </a:r>
            <a:r>
              <a:rPr lang="en-US" altLang="zh-CN">
                <a:latin typeface="宋体" charset="-122"/>
                <a:sym typeface="Symbol" pitchFamily="18" charset="2"/>
              </a:rPr>
              <a:t></a:t>
            </a:r>
            <a:r>
              <a:rPr lang="zh-CN" altLang="en-US">
                <a:latin typeface="宋体" charset="-122"/>
              </a:rPr>
              <a:t>的状态转换矩阵</a:t>
            </a:r>
          </a:p>
        </p:txBody>
      </p:sp>
      <p:grpSp>
        <p:nvGrpSpPr>
          <p:cNvPr id="346161" name="Group 49"/>
          <p:cNvGrpSpPr>
            <a:grpSpLocks/>
          </p:cNvGrpSpPr>
          <p:nvPr/>
        </p:nvGrpSpPr>
        <p:grpSpPr bwMode="auto">
          <a:xfrm>
            <a:off x="7153276" y="3276600"/>
            <a:ext cx="2954338" cy="2292350"/>
            <a:chOff x="3210" y="2828"/>
            <a:chExt cx="1861" cy="1444"/>
          </a:xfrm>
        </p:grpSpPr>
        <p:sp>
          <p:nvSpPr>
            <p:cNvPr id="346162" name="Text Box 50"/>
            <p:cNvSpPr txBox="1">
              <a:spLocks noChangeArrowheads="1"/>
            </p:cNvSpPr>
            <p:nvPr/>
          </p:nvSpPr>
          <p:spPr bwMode="auto">
            <a:xfrm>
              <a:off x="3210" y="2828"/>
              <a:ext cx="1861" cy="11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a:r>
                <a:rPr lang="zh-CN" altLang="en-US" b="1">
                  <a:latin typeface="宋体" charset="-122"/>
                </a:rPr>
                <a:t>状态    输入符号</a:t>
              </a:r>
            </a:p>
            <a:p>
              <a:pPr algn="just"/>
              <a:r>
                <a:rPr lang="zh-CN" altLang="en-US" b="1">
                  <a:latin typeface="宋体" charset="-122"/>
                </a:rPr>
                <a:t>        </a:t>
              </a:r>
              <a:r>
                <a:rPr lang="en-US" altLang="zh-CN" b="1">
                  <a:latin typeface="宋体" charset="-122"/>
                </a:rPr>
                <a:t>a      b	</a:t>
              </a:r>
            </a:p>
            <a:p>
              <a:pPr algn="just"/>
              <a:r>
                <a:rPr lang="en-US" altLang="zh-CN" b="1">
                  <a:latin typeface="宋体" charset="-122"/>
                </a:rPr>
                <a:t>  A     B      A</a:t>
              </a:r>
            </a:p>
            <a:p>
              <a:pPr algn="just"/>
              <a:r>
                <a:rPr lang="en-US" altLang="zh-CN" b="1">
                  <a:latin typeface="宋体" charset="-122"/>
                </a:rPr>
                <a:t>  B     B      D</a:t>
              </a:r>
            </a:p>
            <a:p>
              <a:pPr algn="just"/>
              <a:r>
                <a:rPr lang="en-US" altLang="zh-CN" b="1">
                  <a:latin typeface="宋体" charset="-122"/>
                </a:rPr>
                <a:t>  D     B      E</a:t>
              </a:r>
            </a:p>
            <a:p>
              <a:pPr algn="just"/>
              <a:r>
                <a:rPr lang="en-US" altLang="zh-CN" b="1">
                  <a:latin typeface="宋体" charset="-122"/>
                </a:rPr>
                <a:t>  E     B      A</a:t>
              </a:r>
              <a:endParaRPr lang="en-US" altLang="zh-CN" sz="1600" b="1">
                <a:latin typeface="宋体" charset="-122"/>
              </a:endParaRPr>
            </a:p>
          </p:txBody>
        </p:sp>
        <p:sp>
          <p:nvSpPr>
            <p:cNvPr id="346163" name="Line 51"/>
            <p:cNvSpPr>
              <a:spLocks noChangeShapeType="1"/>
            </p:cNvSpPr>
            <p:nvPr/>
          </p:nvSpPr>
          <p:spPr bwMode="auto">
            <a:xfrm>
              <a:off x="3216" y="3341"/>
              <a:ext cx="18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6164" name="Line 52"/>
            <p:cNvSpPr>
              <a:spLocks noChangeShapeType="1"/>
            </p:cNvSpPr>
            <p:nvPr/>
          </p:nvSpPr>
          <p:spPr bwMode="auto">
            <a:xfrm>
              <a:off x="3216" y="3581"/>
              <a:ext cx="18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6165" name="Line 53"/>
            <p:cNvSpPr>
              <a:spLocks noChangeShapeType="1"/>
            </p:cNvSpPr>
            <p:nvPr/>
          </p:nvSpPr>
          <p:spPr bwMode="auto">
            <a:xfrm>
              <a:off x="3216" y="3792"/>
              <a:ext cx="18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6166" name="Line 54"/>
            <p:cNvSpPr>
              <a:spLocks noChangeShapeType="1"/>
            </p:cNvSpPr>
            <p:nvPr/>
          </p:nvSpPr>
          <p:spPr bwMode="auto">
            <a:xfrm>
              <a:off x="3216" y="4032"/>
              <a:ext cx="18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6167" name="Line 55"/>
            <p:cNvSpPr>
              <a:spLocks noChangeShapeType="1"/>
            </p:cNvSpPr>
            <p:nvPr/>
          </p:nvSpPr>
          <p:spPr bwMode="auto">
            <a:xfrm>
              <a:off x="3840" y="2832"/>
              <a:ext cx="0" cy="1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6168" name="Line 56"/>
            <p:cNvSpPr>
              <a:spLocks noChangeShapeType="1"/>
            </p:cNvSpPr>
            <p:nvPr/>
          </p:nvSpPr>
          <p:spPr bwMode="auto">
            <a:xfrm>
              <a:off x="3840" y="3120"/>
              <a:ext cx="120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6169" name="Line 57"/>
            <p:cNvSpPr>
              <a:spLocks noChangeShapeType="1"/>
            </p:cNvSpPr>
            <p:nvPr/>
          </p:nvSpPr>
          <p:spPr bwMode="auto">
            <a:xfrm>
              <a:off x="4416" y="3120"/>
              <a:ext cx="0" cy="115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 name="灯片编号占位符 1"/>
          <p:cNvSpPr>
            <a:spLocks noGrp="1"/>
          </p:cNvSpPr>
          <p:nvPr>
            <p:ph type="sldNum" sz="quarter" idx="10"/>
          </p:nvPr>
        </p:nvSpPr>
        <p:spPr/>
        <p:txBody>
          <a:bodyPr/>
          <a:lstStyle/>
          <a:p>
            <a:fld id="{53D5C0A6-204F-44E2-BC2D-888719E44444}" type="slidenum">
              <a:rPr lang="en-US" altLang="zh-CN" smtClean="0"/>
              <a:pPr/>
              <a:t>49</a:t>
            </a:fld>
            <a:endParaRPr lang="en-US" altLang="zh-CN"/>
          </a:p>
        </p:txBody>
      </p:sp>
    </p:spTree>
    <p:extLst>
      <p:ext uri="{BB962C8B-B14F-4D97-AF65-F5344CB8AC3E}">
        <p14:creationId xmlns:p14="http://schemas.microsoft.com/office/powerpoint/2010/main" val="2540693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Effect transition="in" filter="wipe(left)">
                                      <p:cBhvr>
                                        <p:cTn id="7" dur="500"/>
                                        <p:tgtEl>
                                          <p:spTgt spid="34611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6115">
                                            <p:txEl>
                                              <p:pRg st="1" end="1"/>
                                            </p:txEl>
                                          </p:spTgt>
                                        </p:tgtEl>
                                        <p:attrNameLst>
                                          <p:attrName>style.visibility</p:attrName>
                                        </p:attrNameLst>
                                      </p:cBhvr>
                                      <p:to>
                                        <p:strVal val="visible"/>
                                      </p:to>
                                    </p:set>
                                    <p:animEffect transition="in" filter="wipe(left)">
                                      <p:cBhvr>
                                        <p:cTn id="10" dur="500"/>
                                        <p:tgtEl>
                                          <p:spTgt spid="3461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46115">
                                            <p:txEl>
                                              <p:pRg st="3" end="3"/>
                                            </p:txEl>
                                          </p:spTgt>
                                        </p:tgtEl>
                                        <p:attrNameLst>
                                          <p:attrName>style.visibility</p:attrName>
                                        </p:attrNameLst>
                                      </p:cBhvr>
                                      <p:to>
                                        <p:strVal val="visible"/>
                                      </p:to>
                                    </p:set>
                                    <p:animEffect transition="in" filter="wipe(left)">
                                      <p:cBhvr>
                                        <p:cTn id="15" dur="500"/>
                                        <p:tgtEl>
                                          <p:spTgt spid="346115">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346116"/>
                                        </p:tgtEl>
                                        <p:attrNameLst>
                                          <p:attrName>style.visibility</p:attrName>
                                        </p:attrNameLst>
                                      </p:cBhvr>
                                      <p:to>
                                        <p:strVal val="visible"/>
                                      </p:to>
                                    </p:set>
                                    <p:animEffect transition="in" filter="box(out)">
                                      <p:cBhvr>
                                        <p:cTn id="20" dur="500"/>
                                        <p:tgtEl>
                                          <p:spTgt spid="34611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46160"/>
                                        </p:tgtEl>
                                        <p:attrNameLst>
                                          <p:attrName>style.visibility</p:attrName>
                                        </p:attrNameLst>
                                      </p:cBhvr>
                                      <p:to>
                                        <p:strVal val="visible"/>
                                      </p:to>
                                    </p:set>
                                    <p:animEffect transition="in" filter="wipe(left)">
                                      <p:cBhvr>
                                        <p:cTn id="25" dur="500"/>
                                        <p:tgtEl>
                                          <p:spTgt spid="3461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nodeType="clickEffect">
                                  <p:stCondLst>
                                    <p:cond delay="0"/>
                                  </p:stCondLst>
                                  <p:childTnLst>
                                    <p:set>
                                      <p:cBhvr>
                                        <p:cTn id="29" dur="1" fill="hold">
                                          <p:stCondLst>
                                            <p:cond delay="0"/>
                                          </p:stCondLst>
                                        </p:cTn>
                                        <p:tgtEl>
                                          <p:spTgt spid="346161"/>
                                        </p:tgtEl>
                                        <p:attrNameLst>
                                          <p:attrName>style.visibility</p:attrName>
                                        </p:attrNameLst>
                                      </p:cBhvr>
                                      <p:to>
                                        <p:strVal val="visible"/>
                                      </p:to>
                                    </p:set>
                                    <p:animEffect transition="in" filter="box(out)">
                                      <p:cBhvr>
                                        <p:cTn id="30" dur="500"/>
                                        <p:tgtEl>
                                          <p:spTgt spid="346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build="p" autoUpdateAnimBg="0"/>
      <p:bldP spid="346160"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6" name="Rectangle 1026"/>
          <p:cNvSpPr>
            <a:spLocks noGrp="1" noChangeArrowheads="1"/>
          </p:cNvSpPr>
          <p:nvPr>
            <p:ph type="title"/>
          </p:nvPr>
        </p:nvSpPr>
        <p:spPr>
          <a:xfrm>
            <a:off x="1828800" y="152401"/>
            <a:ext cx="8610600" cy="669925"/>
          </a:xfrm>
        </p:spPr>
        <p:txBody>
          <a:bodyPr/>
          <a:lstStyle/>
          <a:p>
            <a:r>
              <a:rPr lang="zh-CN" altLang="en-US" sz="3600" dirty="0">
                <a:latin typeface="宋体" charset="-122"/>
              </a:rPr>
              <a:t>文法书写约定</a:t>
            </a:r>
          </a:p>
        </p:txBody>
      </p:sp>
      <p:sp>
        <p:nvSpPr>
          <p:cNvPr id="205827" name="Rectangle 1027"/>
          <p:cNvSpPr>
            <a:spLocks noGrp="1" noChangeArrowheads="1"/>
          </p:cNvSpPr>
          <p:nvPr>
            <p:ph type="body" idx="1"/>
          </p:nvPr>
        </p:nvSpPr>
        <p:spPr>
          <a:xfrm>
            <a:off x="1752601" y="990600"/>
            <a:ext cx="8716963" cy="5334000"/>
          </a:xfrm>
        </p:spPr>
        <p:txBody>
          <a:bodyPr/>
          <a:lstStyle/>
          <a:p>
            <a:r>
              <a:rPr lang="zh-CN" altLang="en-US" dirty="0">
                <a:latin typeface="宋体" charset="-122"/>
              </a:rPr>
              <a:t>终结符号</a:t>
            </a:r>
          </a:p>
          <a:p>
            <a:pPr lvl="1"/>
            <a:r>
              <a:rPr lang="zh-CN" altLang="en-US" dirty="0">
                <a:latin typeface="宋体" charset="-122"/>
              </a:rPr>
              <a:t>次序靠前的小写字母，如：</a:t>
            </a:r>
            <a:r>
              <a:rPr lang="en-US" altLang="zh-CN" dirty="0">
                <a:latin typeface="宋体" charset="-122"/>
              </a:rPr>
              <a:t>a</a:t>
            </a:r>
            <a:r>
              <a:rPr lang="zh-CN" altLang="en-US" dirty="0">
                <a:latin typeface="宋体" charset="-122"/>
              </a:rPr>
              <a:t>、</a:t>
            </a:r>
            <a:r>
              <a:rPr lang="en-US" altLang="zh-CN" dirty="0">
                <a:latin typeface="宋体" charset="-122"/>
              </a:rPr>
              <a:t>b</a:t>
            </a:r>
            <a:r>
              <a:rPr lang="zh-CN" altLang="en-US" dirty="0">
                <a:latin typeface="宋体" charset="-122"/>
              </a:rPr>
              <a:t>、</a:t>
            </a:r>
            <a:r>
              <a:rPr lang="en-US" altLang="zh-CN" dirty="0">
                <a:latin typeface="宋体" charset="-122"/>
              </a:rPr>
              <a:t>c</a:t>
            </a:r>
          </a:p>
          <a:p>
            <a:pPr lvl="1"/>
            <a:r>
              <a:rPr lang="zh-CN" altLang="en-US" dirty="0">
                <a:latin typeface="宋体" charset="-122"/>
              </a:rPr>
              <a:t>运算符号，如：</a:t>
            </a:r>
            <a:r>
              <a:rPr lang="en-US" altLang="zh-CN" dirty="0">
                <a:latin typeface="宋体" charset="-122"/>
              </a:rPr>
              <a:t>+</a:t>
            </a:r>
            <a:r>
              <a:rPr lang="zh-CN" altLang="en-US" dirty="0">
                <a:latin typeface="宋体" charset="-122"/>
              </a:rPr>
              <a:t>、</a:t>
            </a:r>
            <a:r>
              <a:rPr lang="en-US" altLang="zh-CN" dirty="0">
                <a:latin typeface="宋体" charset="-122"/>
              </a:rPr>
              <a:t>-</a:t>
            </a:r>
            <a:r>
              <a:rPr lang="zh-CN" altLang="en-US" dirty="0">
                <a:latin typeface="宋体" charset="-122"/>
              </a:rPr>
              <a:t>、*、</a:t>
            </a:r>
            <a:r>
              <a:rPr lang="en-US" altLang="zh-CN" dirty="0">
                <a:latin typeface="宋体" charset="-122"/>
              </a:rPr>
              <a:t>/</a:t>
            </a:r>
          </a:p>
          <a:p>
            <a:pPr lvl="1"/>
            <a:r>
              <a:rPr lang="zh-CN" altLang="en-US" dirty="0">
                <a:latin typeface="宋体" charset="-122"/>
              </a:rPr>
              <a:t>各种标点符号，如：括号、逗号、冒号、等于号</a:t>
            </a:r>
          </a:p>
          <a:p>
            <a:pPr lvl="1"/>
            <a:r>
              <a:rPr lang="zh-CN" altLang="en-US" dirty="0">
                <a:latin typeface="宋体" charset="-122"/>
              </a:rPr>
              <a:t>数字</a:t>
            </a:r>
            <a:r>
              <a:rPr lang="en-US" altLang="zh-CN" dirty="0">
                <a:latin typeface="宋体" charset="-122"/>
              </a:rPr>
              <a:t>1</a:t>
            </a:r>
            <a:r>
              <a:rPr lang="zh-CN" altLang="en-US" dirty="0">
                <a:latin typeface="宋体" charset="-122"/>
              </a:rPr>
              <a:t>、</a:t>
            </a:r>
            <a:r>
              <a:rPr lang="en-US" altLang="zh-CN" dirty="0">
                <a:latin typeface="宋体" charset="-122"/>
              </a:rPr>
              <a:t>2</a:t>
            </a:r>
            <a:r>
              <a:rPr lang="zh-CN" altLang="en-US" dirty="0">
                <a:latin typeface="宋体" charset="-122"/>
              </a:rPr>
              <a:t>、</a:t>
            </a:r>
            <a:r>
              <a:rPr lang="en-US" altLang="zh-CN" dirty="0">
                <a:latin typeface="Times New Roman"/>
              </a:rPr>
              <a:t>…</a:t>
            </a:r>
            <a:r>
              <a:rPr lang="zh-CN" altLang="en-US" dirty="0">
                <a:latin typeface="宋体" charset="-122"/>
              </a:rPr>
              <a:t>、</a:t>
            </a:r>
            <a:r>
              <a:rPr lang="en-US" altLang="zh-CN" dirty="0">
                <a:latin typeface="宋体" charset="-122"/>
              </a:rPr>
              <a:t>9</a:t>
            </a:r>
          </a:p>
          <a:p>
            <a:pPr lvl="1"/>
            <a:r>
              <a:rPr lang="zh-CN" altLang="en-US" dirty="0">
                <a:latin typeface="宋体" charset="-122"/>
              </a:rPr>
              <a:t>黑体字符串，如：</a:t>
            </a:r>
            <a:r>
              <a:rPr lang="en-US" altLang="zh-CN" dirty="0">
                <a:latin typeface="宋体" charset="-122"/>
              </a:rPr>
              <a:t>id</a:t>
            </a:r>
            <a:r>
              <a:rPr lang="zh-CN" altLang="en-US" dirty="0">
                <a:latin typeface="宋体" charset="-122"/>
              </a:rPr>
              <a:t>、</a:t>
            </a:r>
            <a:r>
              <a:rPr lang="en-US" altLang="zh-CN" dirty="0">
                <a:latin typeface="宋体" charset="-122"/>
              </a:rPr>
              <a:t>begin</a:t>
            </a:r>
            <a:r>
              <a:rPr lang="zh-CN" altLang="en-US" dirty="0">
                <a:latin typeface="宋体" charset="-122"/>
              </a:rPr>
              <a:t>、</a:t>
            </a:r>
            <a:r>
              <a:rPr lang="en-US" altLang="zh-CN" dirty="0">
                <a:latin typeface="宋体" charset="-122"/>
              </a:rPr>
              <a:t>if</a:t>
            </a:r>
            <a:r>
              <a:rPr lang="zh-CN" altLang="en-US" dirty="0">
                <a:latin typeface="宋体" charset="-122"/>
              </a:rPr>
              <a:t>、</a:t>
            </a:r>
            <a:r>
              <a:rPr lang="en-US" altLang="zh-CN" dirty="0">
                <a:latin typeface="宋体" charset="-122"/>
              </a:rPr>
              <a:t>then</a:t>
            </a:r>
          </a:p>
          <a:p>
            <a:pPr lvl="1"/>
            <a:endParaRPr lang="en-US" altLang="zh-CN" b="0" dirty="0">
              <a:latin typeface="宋体" charset="-122"/>
            </a:endParaRPr>
          </a:p>
          <a:p>
            <a:r>
              <a:rPr lang="zh-CN" altLang="en-US" dirty="0">
                <a:latin typeface="宋体" charset="-122"/>
              </a:rPr>
              <a:t>非终结符号</a:t>
            </a:r>
          </a:p>
          <a:p>
            <a:pPr lvl="1"/>
            <a:r>
              <a:rPr lang="zh-CN" altLang="en-US" dirty="0">
                <a:latin typeface="宋体" charset="-122"/>
              </a:rPr>
              <a:t>次序靠前的大写字母，如：</a:t>
            </a:r>
            <a:r>
              <a:rPr lang="en-US" altLang="zh-CN" dirty="0">
                <a:latin typeface="宋体" charset="-122"/>
              </a:rPr>
              <a:t>A</a:t>
            </a:r>
            <a:r>
              <a:rPr lang="zh-CN" altLang="en-US" dirty="0">
                <a:latin typeface="宋体" charset="-122"/>
              </a:rPr>
              <a:t>、</a:t>
            </a:r>
            <a:r>
              <a:rPr lang="en-US" altLang="zh-CN" dirty="0">
                <a:latin typeface="宋体" charset="-122"/>
              </a:rPr>
              <a:t>B</a:t>
            </a:r>
            <a:r>
              <a:rPr lang="zh-CN" altLang="en-US" dirty="0">
                <a:latin typeface="宋体" charset="-122"/>
              </a:rPr>
              <a:t>、</a:t>
            </a:r>
            <a:r>
              <a:rPr lang="en-US" altLang="zh-CN" dirty="0">
                <a:latin typeface="宋体" charset="-122"/>
              </a:rPr>
              <a:t>C</a:t>
            </a:r>
          </a:p>
          <a:p>
            <a:pPr lvl="1"/>
            <a:r>
              <a:rPr lang="zh-CN" altLang="en-US" dirty="0">
                <a:latin typeface="宋体" charset="-122"/>
              </a:rPr>
              <a:t>大写字母</a:t>
            </a:r>
            <a:r>
              <a:rPr lang="en-US" altLang="zh-CN" dirty="0">
                <a:latin typeface="宋体" charset="-122"/>
              </a:rPr>
              <a:t>S</a:t>
            </a:r>
            <a:r>
              <a:rPr lang="zh-CN" altLang="en-US" dirty="0">
                <a:latin typeface="宋体" charset="-122"/>
              </a:rPr>
              <a:t>常用作文法的开始符号</a:t>
            </a:r>
          </a:p>
          <a:p>
            <a:pPr lvl="1"/>
            <a:r>
              <a:rPr lang="zh-CN" altLang="en-US" dirty="0">
                <a:latin typeface="宋体" charset="-122"/>
              </a:rPr>
              <a:t>小写的斜体符号串，如：</a:t>
            </a:r>
            <a:r>
              <a:rPr lang="en-US" altLang="zh-CN" i="1" dirty="0">
                <a:latin typeface="宋体" charset="-122"/>
              </a:rPr>
              <a:t>expr</a:t>
            </a:r>
            <a:r>
              <a:rPr lang="zh-CN" altLang="en-US" dirty="0">
                <a:latin typeface="宋体" charset="-122"/>
              </a:rPr>
              <a:t>、</a:t>
            </a:r>
            <a:r>
              <a:rPr lang="en-US" altLang="zh-CN" i="1" dirty="0">
                <a:latin typeface="宋体" charset="-122"/>
              </a:rPr>
              <a:t>term</a:t>
            </a:r>
            <a:r>
              <a:rPr lang="zh-CN" altLang="en-US" dirty="0">
                <a:latin typeface="宋体" charset="-122"/>
              </a:rPr>
              <a:t>、</a:t>
            </a:r>
            <a:r>
              <a:rPr lang="en-US" altLang="zh-CN" i="1" dirty="0">
                <a:latin typeface="宋体" charset="-122"/>
              </a:rPr>
              <a:t>factor</a:t>
            </a:r>
            <a:r>
              <a:rPr lang="zh-CN" altLang="en-US" dirty="0">
                <a:latin typeface="宋体" charset="-122"/>
              </a:rPr>
              <a:t>、</a:t>
            </a:r>
            <a:r>
              <a:rPr lang="en-US" altLang="zh-CN" i="1" dirty="0" err="1">
                <a:latin typeface="宋体" charset="-122"/>
              </a:rPr>
              <a:t>stmt</a:t>
            </a:r>
            <a:endParaRPr lang="en-US" altLang="zh-CN" dirty="0">
              <a:latin typeface="宋体" charset="-122"/>
            </a:endParaRPr>
          </a:p>
        </p:txBody>
      </p:sp>
      <p:sp>
        <p:nvSpPr>
          <p:cNvPr id="2" name="灯片编号占位符 1"/>
          <p:cNvSpPr>
            <a:spLocks noGrp="1"/>
          </p:cNvSpPr>
          <p:nvPr>
            <p:ph type="sldNum" sz="quarter" idx="10"/>
          </p:nvPr>
        </p:nvSpPr>
        <p:spPr/>
        <p:txBody>
          <a:bodyPr/>
          <a:lstStyle/>
          <a:p>
            <a:fld id="{53D5C0A6-204F-44E2-BC2D-888719E44444}" type="slidenum">
              <a:rPr lang="en-US" altLang="zh-CN" smtClean="0"/>
              <a:pPr/>
              <a:t>5</a:t>
            </a:fld>
            <a:endParaRPr lang="en-US" altLang="zh-CN"/>
          </a:p>
        </p:txBody>
      </p:sp>
    </p:spTree>
    <p:extLst>
      <p:ext uri="{BB962C8B-B14F-4D97-AF65-F5344CB8AC3E}">
        <p14:creationId xmlns:p14="http://schemas.microsoft.com/office/powerpoint/2010/main" val="2052410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Effect transition="in" filter="wipe(up)">
                                      <p:cBhvr>
                                        <p:cTn id="7" dur="500"/>
                                        <p:tgtEl>
                                          <p:spTgt spid="20582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05827">
                                            <p:txEl>
                                              <p:pRg st="1" end="1"/>
                                            </p:txEl>
                                          </p:spTgt>
                                        </p:tgtEl>
                                        <p:attrNameLst>
                                          <p:attrName>style.visibility</p:attrName>
                                        </p:attrNameLst>
                                      </p:cBhvr>
                                      <p:to>
                                        <p:strVal val="visible"/>
                                      </p:to>
                                    </p:set>
                                    <p:animEffect transition="in" filter="wipe(up)">
                                      <p:cBhvr>
                                        <p:cTn id="10" dur="500"/>
                                        <p:tgtEl>
                                          <p:spTgt spid="20582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05827">
                                            <p:txEl>
                                              <p:pRg st="2" end="2"/>
                                            </p:txEl>
                                          </p:spTgt>
                                        </p:tgtEl>
                                        <p:attrNameLst>
                                          <p:attrName>style.visibility</p:attrName>
                                        </p:attrNameLst>
                                      </p:cBhvr>
                                      <p:to>
                                        <p:strVal val="visible"/>
                                      </p:to>
                                    </p:set>
                                    <p:animEffect transition="in" filter="wipe(up)">
                                      <p:cBhvr>
                                        <p:cTn id="13" dur="500"/>
                                        <p:tgtEl>
                                          <p:spTgt spid="205827">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05827">
                                            <p:txEl>
                                              <p:pRg st="3" end="3"/>
                                            </p:txEl>
                                          </p:spTgt>
                                        </p:tgtEl>
                                        <p:attrNameLst>
                                          <p:attrName>style.visibility</p:attrName>
                                        </p:attrNameLst>
                                      </p:cBhvr>
                                      <p:to>
                                        <p:strVal val="visible"/>
                                      </p:to>
                                    </p:set>
                                    <p:animEffect transition="in" filter="wipe(up)">
                                      <p:cBhvr>
                                        <p:cTn id="16" dur="500"/>
                                        <p:tgtEl>
                                          <p:spTgt spid="205827">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05827">
                                            <p:txEl>
                                              <p:pRg st="4" end="4"/>
                                            </p:txEl>
                                          </p:spTgt>
                                        </p:tgtEl>
                                        <p:attrNameLst>
                                          <p:attrName>style.visibility</p:attrName>
                                        </p:attrNameLst>
                                      </p:cBhvr>
                                      <p:to>
                                        <p:strVal val="visible"/>
                                      </p:to>
                                    </p:set>
                                    <p:animEffect transition="in" filter="wipe(up)">
                                      <p:cBhvr>
                                        <p:cTn id="19" dur="500"/>
                                        <p:tgtEl>
                                          <p:spTgt spid="205827">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05827">
                                            <p:txEl>
                                              <p:pRg st="5" end="5"/>
                                            </p:txEl>
                                          </p:spTgt>
                                        </p:tgtEl>
                                        <p:attrNameLst>
                                          <p:attrName>style.visibility</p:attrName>
                                        </p:attrNameLst>
                                      </p:cBhvr>
                                      <p:to>
                                        <p:strVal val="visible"/>
                                      </p:to>
                                    </p:set>
                                    <p:animEffect transition="in" filter="wipe(up)">
                                      <p:cBhvr>
                                        <p:cTn id="22" dur="500"/>
                                        <p:tgtEl>
                                          <p:spTgt spid="205827">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5827">
                                            <p:txEl>
                                              <p:pRg st="7" end="7"/>
                                            </p:txEl>
                                          </p:spTgt>
                                        </p:tgtEl>
                                        <p:attrNameLst>
                                          <p:attrName>style.visibility</p:attrName>
                                        </p:attrNameLst>
                                      </p:cBhvr>
                                      <p:to>
                                        <p:strVal val="visible"/>
                                      </p:to>
                                    </p:set>
                                    <p:animEffect transition="in" filter="wipe(up)">
                                      <p:cBhvr>
                                        <p:cTn id="27" dur="500"/>
                                        <p:tgtEl>
                                          <p:spTgt spid="205827">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05827">
                                            <p:txEl>
                                              <p:pRg st="8" end="8"/>
                                            </p:txEl>
                                          </p:spTgt>
                                        </p:tgtEl>
                                        <p:attrNameLst>
                                          <p:attrName>style.visibility</p:attrName>
                                        </p:attrNameLst>
                                      </p:cBhvr>
                                      <p:to>
                                        <p:strVal val="visible"/>
                                      </p:to>
                                    </p:set>
                                    <p:animEffect transition="in" filter="wipe(up)">
                                      <p:cBhvr>
                                        <p:cTn id="30" dur="500"/>
                                        <p:tgtEl>
                                          <p:spTgt spid="205827">
                                            <p:txEl>
                                              <p:pRg st="8" end="8"/>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05827">
                                            <p:txEl>
                                              <p:pRg st="9" end="9"/>
                                            </p:txEl>
                                          </p:spTgt>
                                        </p:tgtEl>
                                        <p:attrNameLst>
                                          <p:attrName>style.visibility</p:attrName>
                                        </p:attrNameLst>
                                      </p:cBhvr>
                                      <p:to>
                                        <p:strVal val="visible"/>
                                      </p:to>
                                    </p:set>
                                    <p:animEffect transition="in" filter="wipe(up)">
                                      <p:cBhvr>
                                        <p:cTn id="33" dur="500"/>
                                        <p:tgtEl>
                                          <p:spTgt spid="205827">
                                            <p:txEl>
                                              <p:pRg st="9" end="9"/>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05827">
                                            <p:txEl>
                                              <p:pRg st="10" end="10"/>
                                            </p:txEl>
                                          </p:spTgt>
                                        </p:tgtEl>
                                        <p:attrNameLst>
                                          <p:attrName>style.visibility</p:attrName>
                                        </p:attrNameLst>
                                      </p:cBhvr>
                                      <p:to>
                                        <p:strVal val="visible"/>
                                      </p:to>
                                    </p:set>
                                    <p:animEffect transition="in" filter="wipe(up)">
                                      <p:cBhvr>
                                        <p:cTn id="36" dur="500"/>
                                        <p:tgtEl>
                                          <p:spTgt spid="20582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288" y="178410"/>
            <a:ext cx="9871289" cy="6565383"/>
          </a:xfrm>
        </p:spPr>
      </p:pic>
    </p:spTree>
    <p:extLst>
      <p:ext uri="{BB962C8B-B14F-4D97-AF65-F5344CB8AC3E}">
        <p14:creationId xmlns:p14="http://schemas.microsoft.com/office/powerpoint/2010/main" val="14443694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写出下列语言的正规表达式</a:t>
            </a:r>
            <a:endParaRPr lang="zh-CN" altLang="en-US" dirty="0"/>
          </a:p>
        </p:txBody>
      </p:sp>
      <p:sp>
        <p:nvSpPr>
          <p:cNvPr id="3" name="内容占位符 2"/>
          <p:cNvSpPr>
            <a:spLocks noGrp="1"/>
          </p:cNvSpPr>
          <p:nvPr>
            <p:ph idx="1"/>
          </p:nvPr>
        </p:nvSpPr>
        <p:spPr>
          <a:xfrm>
            <a:off x="838200" y="1412387"/>
            <a:ext cx="10515600" cy="4351338"/>
          </a:xfrm>
        </p:spPr>
        <p:txBody>
          <a:bodyPr/>
          <a:lstStyle/>
          <a:p>
            <a:r>
              <a:rPr lang="zh-CN" altLang="en-US" dirty="0" smtClean="0"/>
              <a:t>处于</a:t>
            </a:r>
            <a:r>
              <a:rPr lang="en-US" altLang="zh-CN" dirty="0" smtClean="0"/>
              <a:t>/*</a:t>
            </a:r>
            <a:r>
              <a:rPr lang="zh-CN" altLang="en-US" dirty="0" smtClean="0"/>
              <a:t>和</a:t>
            </a:r>
            <a:r>
              <a:rPr lang="en-US" altLang="zh-CN" dirty="0" smtClean="0"/>
              <a:t>*/</a:t>
            </a:r>
            <a:r>
              <a:rPr lang="zh-CN" altLang="en-US" dirty="0" smtClean="0"/>
              <a:t>之间的串构成的注释，注释中没有*</a:t>
            </a:r>
            <a:r>
              <a:rPr lang="en-US" altLang="zh-CN" dirty="0" smtClean="0"/>
              <a:t>/,</a:t>
            </a:r>
            <a:r>
              <a:rPr lang="zh-CN" altLang="en-US" dirty="0" smtClean="0"/>
              <a:t>除非他们出现在双引号中</a:t>
            </a:r>
            <a:endParaRPr lang="en-US" altLang="zh-CN" dirty="0"/>
          </a:p>
        </p:txBody>
      </p:sp>
      <p:pic>
        <p:nvPicPr>
          <p:cNvPr id="5" name="图片 4"/>
          <p:cNvPicPr>
            <a:picLocks noChangeAspect="1"/>
          </p:cNvPicPr>
          <p:nvPr/>
        </p:nvPicPr>
        <p:blipFill>
          <a:blip r:embed="rId2"/>
          <a:stretch>
            <a:fillRect/>
          </a:stretch>
        </p:blipFill>
        <p:spPr>
          <a:xfrm>
            <a:off x="250196" y="2340245"/>
            <a:ext cx="11921901" cy="1862477"/>
          </a:xfrm>
          <a:prstGeom prst="rect">
            <a:avLst/>
          </a:prstGeom>
        </p:spPr>
      </p:pic>
      <p:pic>
        <p:nvPicPr>
          <p:cNvPr id="6" name="图片 5"/>
          <p:cNvPicPr>
            <a:picLocks noChangeAspect="1"/>
          </p:cNvPicPr>
          <p:nvPr/>
        </p:nvPicPr>
        <p:blipFill>
          <a:blip r:embed="rId3"/>
          <a:stretch>
            <a:fillRect/>
          </a:stretch>
        </p:blipFill>
        <p:spPr>
          <a:xfrm>
            <a:off x="178105" y="4360893"/>
            <a:ext cx="15931164" cy="1402832"/>
          </a:xfrm>
          <a:prstGeom prst="rect">
            <a:avLst/>
          </a:prstGeom>
        </p:spPr>
      </p:pic>
    </p:spTree>
    <p:extLst>
      <p:ext uri="{BB962C8B-B14F-4D97-AF65-F5344CB8AC3E}">
        <p14:creationId xmlns:p14="http://schemas.microsoft.com/office/powerpoint/2010/main" val="40347457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2022230"/>
            <a:ext cx="12226684" cy="4484078"/>
          </a:xfrm>
          <a:prstGeom prst="rect">
            <a:avLst/>
          </a:prstGeom>
        </p:spPr>
      </p:pic>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63440"/>
            <a:ext cx="12192000" cy="1758790"/>
          </a:xfrm>
          <a:prstGeom prst="rect">
            <a:avLst/>
          </a:prstGeom>
        </p:spPr>
      </p:pic>
    </p:spTree>
    <p:extLst>
      <p:ext uri="{BB962C8B-B14F-4D97-AF65-F5344CB8AC3E}">
        <p14:creationId xmlns:p14="http://schemas.microsoft.com/office/powerpoint/2010/main" val="14152531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423" y="303577"/>
            <a:ext cx="10873154" cy="6281641"/>
          </a:xfrm>
        </p:spPr>
      </p:pic>
    </p:spTree>
    <p:extLst>
      <p:ext uri="{BB962C8B-B14F-4D97-AF65-F5344CB8AC3E}">
        <p14:creationId xmlns:p14="http://schemas.microsoft.com/office/powerpoint/2010/main" val="23133990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577307" cy="5754321"/>
          </a:xfrm>
        </p:spPr>
      </p:pic>
    </p:spTree>
    <p:extLst>
      <p:ext uri="{BB962C8B-B14F-4D97-AF65-F5344CB8AC3E}">
        <p14:creationId xmlns:p14="http://schemas.microsoft.com/office/powerpoint/2010/main" val="1293076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52600" y="998730"/>
            <a:ext cx="8686800" cy="5402070"/>
          </a:xfrm>
        </p:spPr>
        <p:txBody>
          <a:bodyPr/>
          <a:lstStyle/>
          <a:p>
            <a:r>
              <a:rPr lang="zh-CN" altLang="en-US" dirty="0">
                <a:latin typeface="宋体" charset="-122"/>
              </a:rPr>
              <a:t>文法符号</a:t>
            </a:r>
          </a:p>
          <a:p>
            <a:pPr lvl="1"/>
            <a:r>
              <a:rPr lang="zh-CN" altLang="en-US" dirty="0">
                <a:latin typeface="宋体" charset="-122"/>
              </a:rPr>
              <a:t>次序靠后的大写字母，如：</a:t>
            </a:r>
            <a:r>
              <a:rPr lang="en-US" altLang="zh-CN" dirty="0">
                <a:latin typeface="宋体" charset="-122"/>
              </a:rPr>
              <a:t>X</a:t>
            </a:r>
            <a:r>
              <a:rPr lang="zh-CN" altLang="en-US" dirty="0">
                <a:latin typeface="宋体" charset="-122"/>
              </a:rPr>
              <a:t>、</a:t>
            </a:r>
            <a:r>
              <a:rPr lang="en-US" altLang="zh-CN" dirty="0">
                <a:latin typeface="宋体" charset="-122"/>
              </a:rPr>
              <a:t>Y</a:t>
            </a:r>
            <a:r>
              <a:rPr lang="zh-CN" altLang="en-US" dirty="0">
                <a:latin typeface="宋体" charset="-122"/>
              </a:rPr>
              <a:t>、</a:t>
            </a:r>
            <a:r>
              <a:rPr lang="en-US" altLang="zh-CN" dirty="0">
                <a:latin typeface="宋体" charset="-122"/>
              </a:rPr>
              <a:t>Z</a:t>
            </a:r>
          </a:p>
          <a:p>
            <a:pPr lvl="1"/>
            <a:endParaRPr lang="en-US" altLang="zh-CN" dirty="0">
              <a:latin typeface="宋体" charset="-122"/>
            </a:endParaRPr>
          </a:p>
          <a:p>
            <a:r>
              <a:rPr lang="zh-CN" altLang="en-US" dirty="0">
                <a:latin typeface="宋体" charset="-122"/>
              </a:rPr>
              <a:t>终结符号串</a:t>
            </a:r>
          </a:p>
          <a:p>
            <a:pPr lvl="1"/>
            <a:r>
              <a:rPr lang="zh-CN" altLang="en-US" dirty="0">
                <a:latin typeface="宋体" charset="-122"/>
              </a:rPr>
              <a:t>次序靠后的小写字母，如：</a:t>
            </a:r>
            <a:r>
              <a:rPr lang="en-US" altLang="zh-CN" dirty="0">
                <a:latin typeface="宋体" charset="-122"/>
              </a:rPr>
              <a:t>u</a:t>
            </a:r>
            <a:r>
              <a:rPr lang="zh-CN" altLang="en-US" dirty="0">
                <a:latin typeface="宋体" charset="-122"/>
              </a:rPr>
              <a:t>、</a:t>
            </a:r>
            <a:r>
              <a:rPr lang="en-US" altLang="zh-CN" dirty="0">
                <a:latin typeface="宋体" charset="-122"/>
              </a:rPr>
              <a:t>v</a:t>
            </a:r>
            <a:r>
              <a:rPr lang="zh-CN" altLang="en-US" dirty="0">
                <a:latin typeface="宋体" charset="-122"/>
              </a:rPr>
              <a:t>、</a:t>
            </a:r>
            <a:r>
              <a:rPr lang="en-US" altLang="zh-CN" dirty="0">
                <a:latin typeface="Times New Roman"/>
              </a:rPr>
              <a:t>…</a:t>
            </a:r>
            <a:r>
              <a:rPr lang="zh-CN" altLang="en-US" dirty="0">
                <a:latin typeface="宋体" charset="-122"/>
              </a:rPr>
              <a:t>、</a:t>
            </a:r>
            <a:r>
              <a:rPr lang="en-US" altLang="zh-CN" dirty="0">
                <a:latin typeface="宋体" charset="-122"/>
              </a:rPr>
              <a:t>z</a:t>
            </a:r>
          </a:p>
          <a:p>
            <a:pPr lvl="1"/>
            <a:endParaRPr lang="en-US" altLang="zh-CN" sz="2000" dirty="0">
              <a:latin typeface="宋体" charset="-122"/>
            </a:endParaRPr>
          </a:p>
          <a:p>
            <a:r>
              <a:rPr lang="zh-CN" altLang="en-US" dirty="0">
                <a:latin typeface="宋体" charset="-122"/>
              </a:rPr>
              <a:t>文法符号串</a:t>
            </a:r>
          </a:p>
          <a:p>
            <a:pPr lvl="1"/>
            <a:r>
              <a:rPr lang="zh-CN" altLang="en-US" dirty="0">
                <a:latin typeface="宋体" charset="-122"/>
              </a:rPr>
              <a:t>小写的希腊字母，如：</a:t>
            </a:r>
            <a:r>
              <a:rPr lang="zh-CN" altLang="en-US" dirty="0">
                <a:latin typeface="宋体" charset="-122"/>
                <a:sym typeface="Symbol" pitchFamily="18" charset="2"/>
              </a:rPr>
              <a:t></a:t>
            </a:r>
            <a:r>
              <a:rPr lang="zh-CN" altLang="en-US" dirty="0">
                <a:latin typeface="宋体" charset="-122"/>
              </a:rPr>
              <a:t>、</a:t>
            </a:r>
            <a:r>
              <a:rPr lang="zh-CN" altLang="en-US" dirty="0">
                <a:latin typeface="宋体" charset="-122"/>
                <a:sym typeface="Symbol" pitchFamily="18" charset="2"/>
              </a:rPr>
              <a:t></a:t>
            </a:r>
            <a:r>
              <a:rPr lang="zh-CN" altLang="en-US" dirty="0">
                <a:latin typeface="宋体" charset="-122"/>
              </a:rPr>
              <a:t>、</a:t>
            </a:r>
            <a:r>
              <a:rPr lang="zh-CN" altLang="en-US" dirty="0">
                <a:latin typeface="宋体" charset="-122"/>
                <a:sym typeface="Symbol" pitchFamily="18" charset="2"/>
              </a:rPr>
              <a:t></a:t>
            </a:r>
            <a:r>
              <a:rPr lang="zh-CN" altLang="en-US" dirty="0">
                <a:latin typeface="宋体" charset="-122"/>
              </a:rPr>
              <a:t>、</a:t>
            </a:r>
            <a:r>
              <a:rPr lang="zh-CN" altLang="en-US" dirty="0">
                <a:latin typeface="宋体" charset="-122"/>
                <a:sym typeface="Symbol" pitchFamily="18" charset="2"/>
              </a:rPr>
              <a:t></a:t>
            </a:r>
          </a:p>
          <a:p>
            <a:pPr lvl="1"/>
            <a:endParaRPr lang="zh-CN" altLang="en-US" dirty="0">
              <a:latin typeface="宋体" charset="-122"/>
              <a:sym typeface="Symbol" pitchFamily="18" charset="2"/>
            </a:endParaRPr>
          </a:p>
          <a:p>
            <a:r>
              <a:rPr lang="zh-CN" altLang="en-US" dirty="0">
                <a:solidFill>
                  <a:srgbClr val="0000FF"/>
                </a:solidFill>
                <a:latin typeface="宋体" charset="-122"/>
              </a:rPr>
              <a:t>可以直接用产生式的集合代替四元组来描述文法，第一个产生式的左部符号是文法的开始符号</a:t>
            </a:r>
            <a:r>
              <a:rPr lang="zh-CN" altLang="en-US" dirty="0">
                <a:latin typeface="宋体" charset="-122"/>
              </a:rPr>
              <a:t>。</a:t>
            </a:r>
          </a:p>
          <a:p>
            <a:endParaRPr lang="zh-CN" altLang="en-US" dirty="0"/>
          </a:p>
        </p:txBody>
      </p:sp>
      <p:sp>
        <p:nvSpPr>
          <p:cNvPr id="6" name="Rectangle 1026"/>
          <p:cNvSpPr>
            <a:spLocks noGrp="1" noChangeArrowheads="1"/>
          </p:cNvSpPr>
          <p:nvPr>
            <p:ph type="title"/>
          </p:nvPr>
        </p:nvSpPr>
        <p:spPr>
          <a:xfrm>
            <a:off x="1828800" y="152401"/>
            <a:ext cx="8610600" cy="669925"/>
          </a:xfrm>
        </p:spPr>
        <p:txBody>
          <a:bodyPr/>
          <a:lstStyle/>
          <a:p>
            <a:r>
              <a:rPr lang="zh-CN" altLang="en-US" sz="3600" dirty="0">
                <a:latin typeface="宋体" charset="-122"/>
              </a:rPr>
              <a:t>文法书写约定（续）</a:t>
            </a:r>
          </a:p>
        </p:txBody>
      </p:sp>
      <p:sp>
        <p:nvSpPr>
          <p:cNvPr id="3" name="灯片编号占位符 2"/>
          <p:cNvSpPr>
            <a:spLocks noGrp="1"/>
          </p:cNvSpPr>
          <p:nvPr>
            <p:ph type="sldNum" sz="quarter" idx="10"/>
          </p:nvPr>
        </p:nvSpPr>
        <p:spPr/>
        <p:txBody>
          <a:bodyPr/>
          <a:lstStyle/>
          <a:p>
            <a:fld id="{53D5C0A6-204F-44E2-BC2D-888719E44444}" type="slidenum">
              <a:rPr lang="en-US" altLang="zh-CN" smtClean="0"/>
              <a:pPr/>
              <a:t>6</a:t>
            </a:fld>
            <a:endParaRPr lang="en-US" altLang="zh-CN"/>
          </a:p>
        </p:txBody>
      </p:sp>
    </p:spTree>
    <p:extLst>
      <p:ext uri="{BB962C8B-B14F-4D97-AF65-F5344CB8AC3E}">
        <p14:creationId xmlns:p14="http://schemas.microsoft.com/office/powerpoint/2010/main" val="4784936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规范书写！！（</a:t>
            </a:r>
            <a:r>
              <a:rPr lang="en-US" altLang="zh-CN" dirty="0"/>
              <a:t>start &amp; </a:t>
            </a:r>
            <a:r>
              <a:rPr lang="zh-CN" altLang="en-US" dirty="0"/>
              <a:t>结束状态）</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1484" y="1894070"/>
            <a:ext cx="10251201" cy="3803345"/>
          </a:xfrm>
        </p:spPr>
      </p:pic>
    </p:spTree>
    <p:extLst>
      <p:ext uri="{BB962C8B-B14F-4D97-AF65-F5344CB8AC3E}">
        <p14:creationId xmlns:p14="http://schemas.microsoft.com/office/powerpoint/2010/main" val="23931063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524331"/>
            <a:ext cx="12237156" cy="2588146"/>
          </a:xfrm>
          <a:prstGeom prst="rect">
            <a:avLst/>
          </a:prstGeom>
        </p:spPr>
      </p:pic>
      <p:pic>
        <p:nvPicPr>
          <p:cNvPr id="5" name="内容占位符 4"/>
          <p:cNvPicPr>
            <a:picLocks noGrp="1" noChangeAspect="1"/>
          </p:cNvPicPr>
          <p:nvPr>
            <p:ph idx="1"/>
          </p:nvPr>
        </p:nvPicPr>
        <p:blipFill>
          <a:blip r:embed="rId3"/>
          <a:stretch>
            <a:fillRect/>
          </a:stretch>
        </p:blipFill>
        <p:spPr>
          <a:xfrm>
            <a:off x="-35274" y="3669342"/>
            <a:ext cx="12227274" cy="3188658"/>
          </a:xfrm>
          <a:prstGeom prst="rect">
            <a:avLst/>
          </a:prstGeom>
        </p:spPr>
      </p:pic>
    </p:spTree>
    <p:extLst>
      <p:ext uri="{BB962C8B-B14F-4D97-AF65-F5344CB8AC3E}">
        <p14:creationId xmlns:p14="http://schemas.microsoft.com/office/powerpoint/2010/main" val="3772333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33090236-D624-47EE-A5EC-1A3D8C487EA2}" type="slidenum">
              <a:rPr lang="en-US" altLang="zh-CN" smtClean="0"/>
              <a:pPr>
                <a:defRPr/>
              </a:pPr>
              <a:t>9</a:t>
            </a:fld>
            <a:endParaRPr lang="en-US" altLang="zh-CN"/>
          </a:p>
        </p:txBody>
      </p:sp>
      <p:sp>
        <p:nvSpPr>
          <p:cNvPr id="10243" name="矩形 2"/>
          <p:cNvSpPr>
            <a:spLocks noChangeArrowheads="1"/>
          </p:cNvSpPr>
          <p:nvPr/>
        </p:nvSpPr>
        <p:spPr bwMode="auto">
          <a:xfrm>
            <a:off x="2135188" y="2197101"/>
            <a:ext cx="80565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Monotype Sorts"/>
              <a:buChar char="n"/>
              <a:defRPr kumimoji="1" sz="2800" b="1">
                <a:solidFill>
                  <a:schemeClr val="tx1"/>
                </a:solidFill>
                <a:latin typeface="黑体" pitchFamily="49" charset="-122"/>
                <a:ea typeface="黑体" pitchFamily="49" charset="-122"/>
              </a:defRPr>
            </a:lvl1pPr>
            <a:lvl2pPr marL="742950" indent="-285750" eaLnBrk="0" hangingPunct="0">
              <a:spcBef>
                <a:spcPct val="20000"/>
              </a:spcBef>
              <a:buChar char="–"/>
              <a:defRPr kumimoji="1" sz="2400" b="1">
                <a:solidFill>
                  <a:schemeClr val="tx1"/>
                </a:solidFill>
                <a:latin typeface="黑体" pitchFamily="49" charset="-122"/>
                <a:ea typeface="黑体" pitchFamily="49" charset="-122"/>
              </a:defRPr>
            </a:lvl2pPr>
            <a:lvl3pPr marL="1143000" indent="-228600" eaLnBrk="0" hangingPunct="0">
              <a:spcBef>
                <a:spcPct val="20000"/>
              </a:spcBef>
              <a:buChar char="•"/>
              <a:defRPr kumimoji="1" sz="2000" b="1">
                <a:solidFill>
                  <a:schemeClr val="tx1"/>
                </a:solidFill>
                <a:latin typeface="黑体" pitchFamily="49" charset="-122"/>
                <a:ea typeface="黑体" pitchFamily="49" charset="-122"/>
              </a:defRPr>
            </a:lvl3pPr>
            <a:lvl4pPr marL="1600200" indent="-228600" eaLnBrk="0" hangingPunct="0">
              <a:spcBef>
                <a:spcPct val="20000"/>
              </a:spcBef>
              <a:buChar char="–"/>
              <a:defRPr kumimoji="1" sz="2000" b="1">
                <a:solidFill>
                  <a:schemeClr val="tx1"/>
                </a:solidFill>
                <a:latin typeface="黑体" pitchFamily="49" charset="-122"/>
                <a:ea typeface="黑体" pitchFamily="49" charset="-122"/>
              </a:defRPr>
            </a:lvl4pPr>
            <a:lvl5pPr marL="2057400" indent="-228600" eaLnBrk="0" hangingPunct="0">
              <a:spcBef>
                <a:spcPct val="20000"/>
              </a:spcBef>
              <a:buChar char="»"/>
              <a:defRPr kumimoji="1" sz="20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9pPr>
          </a:lstStyle>
          <a:p>
            <a:pPr eaLnBrk="1" hangingPunct="1">
              <a:spcBef>
                <a:spcPct val="0"/>
              </a:spcBef>
              <a:buClrTx/>
              <a:buSzTx/>
              <a:buFontTx/>
              <a:buNone/>
            </a:pPr>
            <a:r>
              <a:rPr lang="zh-CN" altLang="zh-CN" sz="2400">
                <a:latin typeface="Times New Roman" pitchFamily="18" charset="0"/>
              </a:rPr>
              <a:t>根据上述</a:t>
            </a:r>
            <a:r>
              <a:rPr lang="pl-PL" altLang="zh-CN" sz="2400">
                <a:latin typeface="Times New Roman" pitchFamily="18" charset="0"/>
              </a:rPr>
              <a:t>DFA</a:t>
            </a:r>
            <a:r>
              <a:rPr lang="zh-CN" altLang="zh-CN" sz="2400">
                <a:latin typeface="Times New Roman" pitchFamily="18" charset="0"/>
              </a:rPr>
              <a:t>，构造与之等价的右线性文法。要求给出产生式集合。</a:t>
            </a:r>
            <a:endParaRPr lang="zh-CN" altLang="en-US" sz="2400">
              <a:latin typeface="Times New Roman" pitchFamily="18" charset="0"/>
            </a:endParaRPr>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425" y="323851"/>
            <a:ext cx="6210300" cy="184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2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163" y="3384551"/>
            <a:ext cx="7694612" cy="193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6" name="矩形 2"/>
          <p:cNvSpPr>
            <a:spLocks noChangeArrowheads="1"/>
          </p:cNvSpPr>
          <p:nvPr/>
        </p:nvSpPr>
        <p:spPr bwMode="auto">
          <a:xfrm>
            <a:off x="1962151" y="323851"/>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70000"/>
              <a:buFont typeface="Monotype Sorts"/>
              <a:buChar char="n"/>
              <a:defRPr kumimoji="1" sz="2800" b="1">
                <a:solidFill>
                  <a:schemeClr val="tx1"/>
                </a:solidFill>
                <a:latin typeface="黑体" pitchFamily="49" charset="-122"/>
                <a:ea typeface="黑体" pitchFamily="49" charset="-122"/>
              </a:defRPr>
            </a:lvl1pPr>
            <a:lvl2pPr marL="742950" indent="-285750" eaLnBrk="0" hangingPunct="0">
              <a:spcBef>
                <a:spcPct val="20000"/>
              </a:spcBef>
              <a:buChar char="–"/>
              <a:defRPr kumimoji="1" sz="2400" b="1">
                <a:solidFill>
                  <a:schemeClr val="tx1"/>
                </a:solidFill>
                <a:latin typeface="黑体" pitchFamily="49" charset="-122"/>
                <a:ea typeface="黑体" pitchFamily="49" charset="-122"/>
              </a:defRPr>
            </a:lvl2pPr>
            <a:lvl3pPr marL="1143000" indent="-228600" eaLnBrk="0" hangingPunct="0">
              <a:spcBef>
                <a:spcPct val="20000"/>
              </a:spcBef>
              <a:buChar char="•"/>
              <a:defRPr kumimoji="1" sz="2000" b="1">
                <a:solidFill>
                  <a:schemeClr val="tx1"/>
                </a:solidFill>
                <a:latin typeface="黑体" pitchFamily="49" charset="-122"/>
                <a:ea typeface="黑体" pitchFamily="49" charset="-122"/>
              </a:defRPr>
            </a:lvl3pPr>
            <a:lvl4pPr marL="1600200" indent="-228600" eaLnBrk="0" hangingPunct="0">
              <a:spcBef>
                <a:spcPct val="20000"/>
              </a:spcBef>
              <a:buChar char="–"/>
              <a:defRPr kumimoji="1" sz="2000" b="1">
                <a:solidFill>
                  <a:schemeClr val="tx1"/>
                </a:solidFill>
                <a:latin typeface="黑体" pitchFamily="49" charset="-122"/>
                <a:ea typeface="黑体" pitchFamily="49" charset="-122"/>
              </a:defRPr>
            </a:lvl4pPr>
            <a:lvl5pPr marL="2057400" indent="-228600" eaLnBrk="0" hangingPunct="0">
              <a:spcBef>
                <a:spcPct val="20000"/>
              </a:spcBef>
              <a:buChar char="»"/>
              <a:defRPr kumimoji="1" sz="20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kumimoji="1" sz="2000" b="1">
                <a:solidFill>
                  <a:schemeClr val="tx1"/>
                </a:solidFill>
                <a:latin typeface="黑体" pitchFamily="49" charset="-122"/>
                <a:ea typeface="黑体" pitchFamily="49" charset="-122"/>
              </a:defRPr>
            </a:lvl9pPr>
          </a:lstStyle>
          <a:p>
            <a:pPr eaLnBrk="1" hangingPunct="1">
              <a:spcBef>
                <a:spcPct val="0"/>
              </a:spcBef>
              <a:buClrTx/>
              <a:buSzTx/>
              <a:buFontTx/>
              <a:buNone/>
            </a:pPr>
            <a:r>
              <a:rPr lang="zh-CN" altLang="en-US" sz="2400" dirty="0">
                <a:latin typeface="Times New Roman" pitchFamily="18" charset="0"/>
              </a:rPr>
              <a:t>小测第三题：</a:t>
            </a:r>
          </a:p>
        </p:txBody>
      </p:sp>
    </p:spTree>
    <p:extLst>
      <p:ext uri="{BB962C8B-B14F-4D97-AF65-F5344CB8AC3E}">
        <p14:creationId xmlns:p14="http://schemas.microsoft.com/office/powerpoint/2010/main" val="3214082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2275"/>
                                        </p:tgtEl>
                                        <p:attrNameLst>
                                          <p:attrName>style.visibility</p:attrName>
                                        </p:attrNameLst>
                                      </p:cBhvr>
                                      <p:to>
                                        <p:strVal val="visible"/>
                                      </p:to>
                                    </p:set>
                                    <p:anim calcmode="lin" valueType="num">
                                      <p:cBhvr additive="base">
                                        <p:cTn id="7" dur="500" fill="hold"/>
                                        <p:tgtEl>
                                          <p:spTgt spid="182275"/>
                                        </p:tgtEl>
                                        <p:attrNameLst>
                                          <p:attrName>ppt_x</p:attrName>
                                        </p:attrNameLst>
                                      </p:cBhvr>
                                      <p:tavLst>
                                        <p:tav tm="0">
                                          <p:val>
                                            <p:strVal val="#ppt_x"/>
                                          </p:val>
                                        </p:tav>
                                        <p:tav tm="100000">
                                          <p:val>
                                            <p:strVal val="#ppt_x"/>
                                          </p:val>
                                        </p:tav>
                                      </p:tavLst>
                                    </p:anim>
                                    <p:anim calcmode="lin" valueType="num">
                                      <p:cBhvr additive="base">
                                        <p:cTn id="8" dur="500" fill="hold"/>
                                        <p:tgtEl>
                                          <p:spTgt spid="1822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TotalTime>
  <Words>2698</Words>
  <Application>Microsoft Office PowerPoint</Application>
  <PresentationFormat>宽屏</PresentationFormat>
  <Paragraphs>477</Paragraphs>
  <Slides>54</Slides>
  <Notes>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64" baseType="lpstr">
      <vt:lpstr>Monotype Sorts</vt:lpstr>
      <vt:lpstr>等线</vt:lpstr>
      <vt:lpstr>等线 Light</vt:lpstr>
      <vt:lpstr>黑体</vt:lpstr>
      <vt:lpstr>宋体</vt:lpstr>
      <vt:lpstr>Arial</vt:lpstr>
      <vt:lpstr>Symbol</vt:lpstr>
      <vt:lpstr>Times New Roman</vt:lpstr>
      <vt:lpstr>Office 主题​​</vt:lpstr>
      <vt:lpstr>文档</vt:lpstr>
      <vt:lpstr>复习</vt:lpstr>
      <vt:lpstr>一、文法、形式定义及相关概念</vt:lpstr>
      <vt:lpstr>PowerPoint 演示文稿</vt:lpstr>
      <vt:lpstr>小结</vt:lpstr>
      <vt:lpstr>文法书写约定</vt:lpstr>
      <vt:lpstr>文法书写约定（续）</vt:lpstr>
      <vt:lpstr>规范书写！！（start &amp; 结束状态）</vt:lpstr>
      <vt:lpstr>PowerPoint 演示文稿</vt:lpstr>
      <vt:lpstr>PowerPoint 演示文稿</vt:lpstr>
      <vt:lpstr>PowerPoint 演示文稿</vt:lpstr>
      <vt:lpstr>PowerPoint 演示文稿</vt:lpstr>
      <vt:lpstr>PowerPoint 演示文稿</vt:lpstr>
      <vt:lpstr>二、有限自动机</vt:lpstr>
      <vt:lpstr>1. 确定的有限自动机（DFA）</vt:lpstr>
      <vt:lpstr>2.非确定的有限自动机（NFA）</vt:lpstr>
      <vt:lpstr>PowerPoint 演示文稿</vt:lpstr>
      <vt:lpstr>PowerPoint 演示文稿</vt:lpstr>
      <vt:lpstr>DFA与NFA的转换</vt:lpstr>
      <vt:lpstr>示例：构造与下面的NFA M等价的DFA D。</vt:lpstr>
      <vt:lpstr>示例（续）</vt:lpstr>
      <vt:lpstr>PowerPoint 演示文稿</vt:lpstr>
      <vt:lpstr>PowerPoint 演示文稿</vt:lpstr>
      <vt:lpstr>PowerPoint 演示文稿</vt:lpstr>
      <vt:lpstr>PowerPoint 演示文稿</vt:lpstr>
      <vt:lpstr>三、有穷自动机和正则表达式</vt:lpstr>
      <vt:lpstr>定理：对任何一个正规表达式r，都存在一个FA M，       使L(r)=L(M)，反之亦然。</vt:lpstr>
      <vt:lpstr>示例：为正规表达式(a|b)*abb，构造等价的NFA。</vt:lpstr>
      <vt:lpstr>证2：设有FA M，则存在一个正规表达式r，它表示的语言即该FA M所识别的语言。</vt:lpstr>
      <vt:lpstr>DFA与正则表达式</vt:lpstr>
      <vt:lpstr>PowerPoint 演示文稿</vt:lpstr>
      <vt:lpstr>示例：构造与如下的NFA M等价的正规表达式r。</vt:lpstr>
      <vt:lpstr>四、关于思考题</vt:lpstr>
      <vt:lpstr>PowerPoint 演示文稿</vt:lpstr>
      <vt:lpstr>作业讲评</vt:lpstr>
      <vt:lpstr>PowerPoint 演示文稿</vt:lpstr>
      <vt:lpstr>PowerPoint 演示文稿</vt:lpstr>
      <vt:lpstr>2.2 未按照题目要求“文字描述”</vt:lpstr>
      <vt:lpstr>2.2 未按照题目要求“文字描述”</vt:lpstr>
      <vt:lpstr>2.2（1）该字符串是可以不包含a的 G：S→SaS   S→b</vt:lpstr>
      <vt:lpstr>2.9 为正规式构造最简DFA及相应正规文法</vt:lpstr>
      <vt:lpstr>PowerPoint 演示文稿</vt:lpstr>
      <vt:lpstr>PowerPoint 演示文稿</vt:lpstr>
      <vt:lpstr>PowerPoint 演示文稿</vt:lpstr>
      <vt:lpstr>其他问题</vt:lpstr>
      <vt:lpstr>PowerPoint 演示文稿</vt:lpstr>
      <vt:lpstr>PowerPoint 演示文稿</vt:lpstr>
      <vt:lpstr>示例：对状态转换图所描述的DFA D最小化</vt:lpstr>
      <vt:lpstr>D的状态集合被划分为：{A,B,C}、{D}和{E}</vt:lpstr>
      <vt:lpstr>构造最小DFA  D</vt:lpstr>
      <vt:lpstr>PowerPoint 演示文稿</vt:lpstr>
      <vt:lpstr>3.3 写出下列语言的正规表达式</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复习</dc:title>
  <dc:creator>王昕</dc:creator>
  <cp:lastModifiedBy>王昕</cp:lastModifiedBy>
  <cp:revision>38</cp:revision>
  <dcterms:created xsi:type="dcterms:W3CDTF">2019-09-22T12:23:33Z</dcterms:created>
  <dcterms:modified xsi:type="dcterms:W3CDTF">2019-09-29T16:00:11Z</dcterms:modified>
</cp:coreProperties>
</file>